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3" d="100"/>
          <a:sy n="63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821A604D-2A08-4FDC-A909-452EF00D3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8B1C-D55C-4456-9524-4D7357DFB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52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F50E-EAE1-4B71-A785-9CEBA1F6B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17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C428-C207-4F6E-90DE-FC98CC46F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34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1B59-C872-47FA-9EE7-B38C11FE2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93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D728-1CE5-406E-9695-9DD455ECC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22D6-1364-4F34-AC1B-C728A6B7D3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1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CE96-89AA-41AB-A23D-8DE4F789F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22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2AA2-3390-4E57-9F1E-889AD741F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5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F251-DDE5-472D-ABCC-E451FA828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18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2E94-B412-4600-9477-B359C6DB7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72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DA63-54E5-40DD-8FFF-40C306569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FA46-8039-4FB9-8697-3B153DF59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38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31A461D-81A2-46B1-A760-F58A13629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E:\Магистратура\Тезисы\Ломоносов_2018\Рисунки\Титул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b="1120"/>
          <a:stretch>
            <a:fillRect/>
          </a:stretch>
        </p:blipFill>
        <p:spPr bwMode="auto">
          <a:xfrm>
            <a:off x="152400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463" y="4508500"/>
            <a:ext cx="4208462" cy="1944688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1600" b="1" smtClean="0">
                <a:solidFill>
                  <a:schemeClr val="bg1"/>
                </a:solidFill>
                <a:latin typeface="Book Antiqua" panose="02040602050305030304" pitchFamily="18" charset="0"/>
              </a:rPr>
              <a:t>Выполнил</a:t>
            </a:r>
            <a:r>
              <a:rPr lang="ru-RU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: </a:t>
            </a:r>
            <a:endParaRPr lang="en-US" altLang="ru-RU" sz="160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студент 2 курса</a:t>
            </a:r>
            <a:r>
              <a:rPr lang="en-US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 магистратуры ГУУ,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специальности менеджмент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специализации транспорт и  логистика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t>Рошенбург Павел</a:t>
            </a:r>
          </a:p>
          <a:p>
            <a:pPr algn="r" eaLnBrk="1" hangingPunct="1">
              <a:lnSpc>
                <a:spcPct val="90000"/>
              </a:lnSpc>
            </a:pPr>
            <a:endParaRPr lang="ru-RU" altLang="ru-RU" sz="1800" b="1" smtClean="0">
              <a:latin typeface="Book Antiqua" panose="02040602050305030304" pitchFamily="18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88913"/>
            <a:ext cx="8496300" cy="208756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</a:rPr>
              <a:t>Человеко - машинные комплексы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в управлении предприятием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93040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tx1"/>
                </a:solidFill>
              </a:rPr>
              <a:t>На сегодняшний день гибридным интеллектом является соединение интеллекта человека с «интеллектом» машины и их взаимодействие при решении различных задач. При этом один интеллект дополняет другой, образуя человеко-машинный комплекс (ЧМК). 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F43CA-BED8-4CDE-930F-D2BAB4980EC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pic>
        <p:nvPicPr>
          <p:cNvPr id="12292" name="Picture 2" descr="C:\Users\ПК\YandexDisk\Ломоносов_2018\Рисунки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205038"/>
            <a:ext cx="526256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ПК\YandexDisk\Ломоносов_2018\Рисунки\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141663"/>
            <a:ext cx="4614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063750" y="188913"/>
            <a:ext cx="8229600" cy="1143000"/>
          </a:xfrm>
        </p:spPr>
        <p:txBody>
          <a:bodyPr/>
          <a:lstStyle/>
          <a:p>
            <a:r>
              <a:rPr lang="ru-RU" altLang="ru-RU" sz="2400" smtClean="0"/>
              <a:t>В ЧМК сотрудничество человека и машины равноправно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EBC23-FEEA-4952-9E0A-24F5B7DA4F0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  <p:pic>
        <p:nvPicPr>
          <p:cNvPr id="13317" name="Picture 2" descr="C:\Users\ПК\YandexDisk\Ломоносов_2018\Рисунки\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5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290762"/>
          </a:xfrm>
        </p:spPr>
        <p:txBody>
          <a:bodyPr/>
          <a:lstStyle/>
          <a:p>
            <a:r>
              <a:rPr lang="ru-RU" altLang="ru-RU" sz="2000" b="1" i="1" smtClean="0"/>
              <a:t>Системами гибридного</a:t>
            </a:r>
            <a:r>
              <a:rPr lang="ru-RU" altLang="ru-RU" sz="2000" smtClean="0"/>
              <a:t> </a:t>
            </a:r>
            <a:r>
              <a:rPr lang="ru-RU" altLang="ru-RU" sz="2000" b="1" i="1" smtClean="0"/>
              <a:t>интеллекта</a:t>
            </a:r>
            <a:r>
              <a:rPr lang="ru-RU" altLang="ru-RU" sz="2000" smtClean="0"/>
              <a:t> оперируют менеджеры новой формации, дополняя традиционные подходы возможностями дистанционного взаимодействия сотрудников организации, могут обеспечить широкое профессиональное и обще гуманитарное взаимодействие всех ресурсов в ходе выполнения совместных проектов.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1D37AF-BBCD-4C80-A423-CA64B7049CD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pic>
        <p:nvPicPr>
          <p:cNvPr id="14340" name="Picture 2" descr="C:\Users\ПК\YandexDisk\Ломоносов_2018\Рису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"/>
          <a:stretch>
            <a:fillRect/>
          </a:stretch>
        </p:blipFill>
        <p:spPr bwMode="auto">
          <a:xfrm>
            <a:off x="2855913" y="2185988"/>
            <a:ext cx="65341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981200" y="274638"/>
            <a:ext cx="8229600" cy="4522787"/>
          </a:xfrm>
        </p:spPr>
        <p:txBody>
          <a:bodyPr/>
          <a:lstStyle/>
          <a:p>
            <a:pPr algn="l"/>
            <a:r>
              <a:rPr lang="ru-RU" altLang="ru-RU" sz="2400" smtClean="0"/>
              <a:t>В гибридной интеллектуальной системе (ГиИС) принято понимать систему, в которой для решения задачи используется более одного метода имитации интеллектуальной деятельности человека, это совокупность:</a:t>
            </a:r>
            <a:br>
              <a:rPr lang="ru-RU" altLang="ru-RU" sz="2400" smtClean="0"/>
            </a:br>
            <a:r>
              <a:rPr lang="ru-RU" altLang="ru-RU" sz="2400" smtClean="0">
                <a:solidFill>
                  <a:schemeClr val="tx1"/>
                </a:solidFill>
              </a:rPr>
              <a:t> • аналитических моделей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> • экспертных систем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> • искусственных нейронных сетей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> • нечетких систем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> • генетических алгоритмов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> • имитационных статистических моделей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5688E-873F-46B2-82EC-E0B2DE41D59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YandexDisk\Ломоносов_2018\Рисун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2495550" y="1773238"/>
            <a:ext cx="735965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5575"/>
          </a:xfrm>
        </p:spPr>
        <p:txBody>
          <a:bodyPr/>
          <a:lstStyle/>
          <a:p>
            <a:r>
              <a:rPr lang="ru-RU" altLang="ru-RU" sz="2400" smtClean="0"/>
              <a:t>Гибридный интеллект и его субпродукты можно использовать в любой отрасли, где человеку требуется принимать важные решения в условиях высокой неопределенности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995A5-C1E8-417B-A5A2-4BEAE3395686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Создание нового ЧМК базируется на разработке собственной экспертной системы (ЭС)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5970B5-4FDA-4AB5-8221-2ADF37A296D2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17412" name="Picture 2" descr="C:\Users\ПК\YandexDisk\Ломоносов_2018\Рисун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28775"/>
            <a:ext cx="667226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YandexDisk\Ломоносов_2018\Рисунки\16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b="525"/>
          <a:stretch>
            <a:fillRect/>
          </a:stretch>
        </p:blipFill>
        <p:spPr bwMode="auto">
          <a:xfrm>
            <a:off x="2640013" y="1712913"/>
            <a:ext cx="69310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/>
          <a:lstStyle/>
          <a:p>
            <a:r>
              <a:rPr lang="ru-RU" altLang="ru-RU" sz="2400" smtClean="0"/>
              <a:t>В ЭС участвуют эксперты в проблемной области, инженеры по знаниям и программисты. Каждый из специалистов выполняет специфические технологические задачи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36A49-D92E-452D-B9A5-22E8DFC9A44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\YandexDisk\Ломоносов_2018\Рисунки\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1788"/>
            <a:ext cx="91440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В ЭС интегрируются информационные и телекоммуникационные технологии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69BAD-7D45-4632-98DD-57D254255345}" type="slidenum">
              <a:rPr lang="ru-RU" altLang="ru-RU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К\YandexDisk\Ломоносов_2018\Рисун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916113"/>
            <a:ext cx="70770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5575"/>
          </a:xfrm>
        </p:spPr>
        <p:txBody>
          <a:bodyPr/>
          <a:lstStyle/>
          <a:p>
            <a:r>
              <a:rPr lang="ru-RU" altLang="ru-RU" sz="2400" smtClean="0"/>
              <a:t>Процесс системной интеграции информационных и телекоммуникационных технологий должен охватывать все структуры сложного человеко-машинного комплекса (деловые, административные, научные)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56E5-E037-4675-85E6-618699A4A72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chemeClr val="tx1"/>
                </a:solidFill>
              </a:rPr>
              <a:t>Концептуальная модель включения информационных и телекоммуникационных технологий в систему гибридного интеллекта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10C3A3-DEB9-48D1-B0BF-23A6D30CF60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 rot="5400000">
            <a:off x="7232650" y="3184525"/>
            <a:ext cx="3236913" cy="14398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595563" y="2286000"/>
            <a:ext cx="1071562" cy="2071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000" i="1">
                <a:latin typeface="Calibri" panose="020F0502020204030204" pitchFamily="34" charset="0"/>
              </a:rPr>
              <a:t>Архив реализованных проектов</a:t>
            </a:r>
            <a:endParaRPr lang="ru-RU" altLang="ru-RU" sz="180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3667125" y="2786063"/>
            <a:ext cx="446405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система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667125" y="3290888"/>
            <a:ext cx="44640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3667125" y="3643313"/>
            <a:ext cx="44640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информационная среда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667125" y="4000500"/>
            <a:ext cx="4500563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Базы знаний</a:t>
            </a:r>
          </a:p>
        </p:txBody>
      </p:sp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5167313" y="4357688"/>
            <a:ext cx="720725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описания структуры  СК</a:t>
            </a:r>
          </a:p>
        </p:txBody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5881688" y="4357688"/>
            <a:ext cx="719137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Подсистема проектирования и реорганизации СК</a:t>
            </a:r>
            <a:endParaRPr lang="ru-RU" altLang="ru-RU" sz="800"/>
          </a:p>
        </p:txBody>
      </p:sp>
      <p:sp>
        <p:nvSpPr>
          <p:cNvPr id="21516" name="Text Box 9"/>
          <p:cNvSpPr txBox="1">
            <a:spLocks noChangeArrowheads="1"/>
          </p:cNvSpPr>
          <p:nvPr/>
        </p:nvSpPr>
        <p:spPr bwMode="auto">
          <a:xfrm>
            <a:off x="6596063" y="4357688"/>
            <a:ext cx="719137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Подсистема моделирования и анализа СК</a:t>
            </a:r>
            <a:endParaRPr lang="ru-RU" altLang="ru-RU" sz="800"/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7310438" y="4357688"/>
            <a:ext cx="785812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Подсистема генерации информации для выполнения СК</a:t>
            </a:r>
            <a:endParaRPr lang="ru-RU" altLang="ru-RU" sz="800"/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 rot="5400000">
            <a:off x="7192169" y="3725069"/>
            <a:ext cx="2736850" cy="8588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9" name="AutoShape 12"/>
          <p:cNvSpPr>
            <a:spLocks noChangeArrowheads="1"/>
          </p:cNvSpPr>
          <p:nvPr/>
        </p:nvSpPr>
        <p:spPr bwMode="auto">
          <a:xfrm rot="5400000">
            <a:off x="7505700" y="4610100"/>
            <a:ext cx="1522413" cy="3032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20" name="Text Box 7"/>
          <p:cNvSpPr txBox="1">
            <a:spLocks noChangeArrowheads="1"/>
          </p:cNvSpPr>
          <p:nvPr/>
        </p:nvSpPr>
        <p:spPr bwMode="auto">
          <a:xfrm>
            <a:off x="4452938" y="4357688"/>
            <a:ext cx="719137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исполнения СК</a:t>
            </a:r>
          </a:p>
        </p:txBody>
      </p:sp>
      <p:sp>
        <p:nvSpPr>
          <p:cNvPr id="21521" name="Text Box 7"/>
          <p:cNvSpPr txBox="1">
            <a:spLocks noChangeArrowheads="1"/>
          </p:cNvSpPr>
          <p:nvPr/>
        </p:nvSpPr>
        <p:spPr bwMode="auto">
          <a:xfrm>
            <a:off x="3667125" y="4357688"/>
            <a:ext cx="792163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обратного проектирования СК</a:t>
            </a:r>
          </a:p>
        </p:txBody>
      </p:sp>
      <p:sp>
        <p:nvSpPr>
          <p:cNvPr id="21522" name="Text Box 3"/>
          <p:cNvSpPr txBox="1">
            <a:spLocks noChangeArrowheads="1"/>
          </p:cNvSpPr>
          <p:nvPr/>
        </p:nvSpPr>
        <p:spPr bwMode="auto">
          <a:xfrm>
            <a:off x="3667125" y="2286000"/>
            <a:ext cx="446405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altLang="ru-RU" sz="2400" smtClean="0"/>
              <a:t>Создание и совершенствование сложных человеко-машинных комплексов, основанных на гибридном интеллекте, открывает широкие перспективы в различных отраслях экономики</a:t>
            </a:r>
            <a:endParaRPr lang="ru-RU" altLang="ru-RU" sz="2400" b="1" smtClean="0"/>
          </a:p>
        </p:txBody>
      </p:sp>
      <p:sp>
        <p:nvSpPr>
          <p:cNvPr id="4099" name="Таблица 6"/>
          <p:cNvSpPr>
            <a:spLocks noGrp="1" noTextEdit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</p:sp>
      <p:pic>
        <p:nvPicPr>
          <p:cNvPr id="4100" name="Picture 31" descr="C:\Users\ПК\YandexDisk\Ломоносов_2018\Рисунки\1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280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97B78-57DF-4C5F-8A01-B7CD67547956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Система гибридного интеллекта реализуется как иерархическая многоуровневая система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E60C6-366B-4DD7-B714-3294E62B1C98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310063" y="1341438"/>
            <a:ext cx="3946525" cy="415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Система гибридного интеллекта 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440238" y="1628775"/>
            <a:ext cx="3506787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>
                <a:latin typeface="Calibri" panose="020F0502020204030204" pitchFamily="34" charset="0"/>
              </a:rPr>
              <a:t>Сотрудники и контрагенты</a:t>
            </a:r>
            <a:endParaRPr lang="ru-RU" altLang="ru-RU" sz="1800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6096000" y="2133600"/>
            <a:ext cx="222250" cy="309563"/>
          </a:xfrm>
          <a:prstGeom prst="upDownArrow">
            <a:avLst>
              <a:gd name="adj1" fmla="val 50000"/>
              <a:gd name="adj2" fmla="val 278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4440238" y="2492375"/>
            <a:ext cx="3455987" cy="187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>
                <a:latin typeface="Calibri" panose="020F0502020204030204" pitchFamily="34" charset="0"/>
              </a:rPr>
              <a:t>Интеллектуальная информационная система</a:t>
            </a:r>
            <a:endParaRPr lang="ru-RU" altLang="ru-RU" sz="1800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511675" y="2708275"/>
            <a:ext cx="2305050" cy="144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>
                <a:latin typeface="Calibri" panose="020F0502020204030204" pitchFamily="34" charset="0"/>
              </a:rPr>
              <a:t>Процессы</a:t>
            </a:r>
            <a:endParaRPr lang="ru-RU" altLang="ru-RU" sz="1800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4583113" y="2924175"/>
            <a:ext cx="1908175" cy="293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Система управления процессами</a:t>
            </a:r>
            <a:endParaRPr lang="ru-RU" altLang="ru-RU" sz="1800"/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583113" y="3284538"/>
            <a:ext cx="1065212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Calibri" panose="020F0502020204030204" pitchFamily="34" charset="0"/>
              </a:rPr>
              <a:t>Процесс 1</a:t>
            </a:r>
            <a:endParaRPr lang="ru-RU" altLang="ru-RU" sz="9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1-1</a:t>
            </a:r>
            <a:endParaRPr lang="ru-RU" altLang="ru-RU" sz="9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1-2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1-</a:t>
            </a:r>
            <a:r>
              <a:rPr lang="en-US" altLang="ru-RU" sz="900">
                <a:latin typeface="Calibri" panose="020F0502020204030204" pitchFamily="34" charset="0"/>
              </a:rPr>
              <a:t> N</a:t>
            </a:r>
            <a:r>
              <a:rPr lang="en-US" altLang="ru-RU" sz="900" baseline="-25000">
                <a:latin typeface="Calibri" panose="020F0502020204030204" pitchFamily="34" charset="0"/>
              </a:rPr>
              <a:t>1</a:t>
            </a:r>
            <a:endParaRPr lang="ru-RU" altLang="ru-RU" sz="1800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5664200" y="3284538"/>
            <a:ext cx="1073150" cy="763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Calibri" panose="020F0502020204030204" pitchFamily="34" charset="0"/>
              </a:rPr>
              <a:t>Процесс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</a:t>
            </a:r>
            <a:r>
              <a:rPr lang="en-US" altLang="ru-RU" sz="900">
                <a:latin typeface="Calibri" panose="020F0502020204030204" pitchFamily="34" charset="0"/>
              </a:rPr>
              <a:t>2</a:t>
            </a:r>
            <a:r>
              <a:rPr lang="ru-RU" altLang="ru-RU" sz="900">
                <a:latin typeface="Calibri" panose="020F0502020204030204" pitchFamily="34" charset="0"/>
              </a:rPr>
              <a:t>-1</a:t>
            </a:r>
            <a:endParaRPr lang="ru-RU" altLang="ru-RU" sz="9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</a:t>
            </a:r>
            <a:r>
              <a:rPr lang="en-US" altLang="ru-RU" sz="900">
                <a:latin typeface="Calibri" panose="020F0502020204030204" pitchFamily="34" charset="0"/>
              </a:rPr>
              <a:t>2</a:t>
            </a:r>
            <a:r>
              <a:rPr lang="ru-RU" altLang="ru-RU" sz="900">
                <a:latin typeface="Calibri" panose="020F0502020204030204" pitchFamily="34" charset="0"/>
              </a:rPr>
              <a:t>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Состояние </a:t>
            </a:r>
            <a:r>
              <a:rPr lang="en-US" altLang="ru-RU" sz="900">
                <a:latin typeface="Calibri" panose="020F0502020204030204" pitchFamily="34" charset="0"/>
              </a:rPr>
              <a:t>2</a:t>
            </a:r>
            <a:r>
              <a:rPr lang="ru-RU" altLang="ru-RU" sz="900">
                <a:latin typeface="Times New Roman" panose="02020603050405020304" pitchFamily="18" charset="0"/>
              </a:rPr>
              <a:t>-</a:t>
            </a:r>
            <a:r>
              <a:rPr lang="ru-RU" altLang="ru-RU" sz="900">
                <a:latin typeface="Calibri" panose="020F0502020204030204" pitchFamily="34" charset="0"/>
              </a:rPr>
              <a:t> </a:t>
            </a:r>
            <a:r>
              <a:rPr lang="en-US" altLang="ru-RU" sz="900">
                <a:latin typeface="Calibri" panose="020F0502020204030204" pitchFamily="34" charset="0"/>
              </a:rPr>
              <a:t>N</a:t>
            </a:r>
            <a:r>
              <a:rPr lang="en-US" altLang="ru-RU" sz="900" baseline="-25000">
                <a:latin typeface="Calibri" panose="020F0502020204030204" pitchFamily="34" charset="0"/>
              </a:rPr>
              <a:t>2</a:t>
            </a:r>
            <a:endParaRPr lang="ru-RU" altLang="ru-RU" sz="900" baseline="-25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0" name="Rectangle 15"/>
          <p:cNvSpPr>
            <a:spLocks noChangeArrowheads="1"/>
          </p:cNvSpPr>
          <p:nvPr/>
        </p:nvSpPr>
        <p:spPr bwMode="auto">
          <a:xfrm>
            <a:off x="6888163" y="2708275"/>
            <a:ext cx="865187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>
                <a:latin typeface="Calibri" panose="020F0502020204030204" pitchFamily="34" charset="0"/>
              </a:rPr>
              <a:t>АРМы</a:t>
            </a:r>
            <a:endParaRPr lang="ru-RU" altLang="ru-RU" sz="1800"/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6959600" y="2924175"/>
            <a:ext cx="631825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АРМ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ФМ 1-1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ФМ 1-М</a:t>
            </a:r>
            <a:r>
              <a:rPr lang="ru-RU" altLang="ru-RU" sz="800" baseline="-25000">
                <a:latin typeface="Calibri" panose="020F0502020204030204" pitchFamily="34" charset="0"/>
              </a:rPr>
              <a:t>1</a:t>
            </a:r>
            <a:endParaRPr lang="ru-RU" altLang="ru-RU" sz="1800"/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6959600" y="3500438"/>
            <a:ext cx="631825" cy="5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АРМ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ФМ 1-1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Calibri" panose="020F0502020204030204" pitchFamily="34" charset="0"/>
              </a:rPr>
              <a:t>ФМ 1-М</a:t>
            </a:r>
            <a:r>
              <a:rPr lang="ru-RU" altLang="ru-RU" sz="800" baseline="-25000">
                <a:latin typeface="Calibri" panose="020F0502020204030204" pitchFamily="34" charset="0"/>
              </a:rPr>
              <a:t>1</a:t>
            </a:r>
            <a:endParaRPr lang="ru-RU" altLang="ru-RU" sz="800" baseline="-25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3" name="AutoShape 18"/>
          <p:cNvSpPr>
            <a:spLocks noChangeArrowheads="1"/>
          </p:cNvSpPr>
          <p:nvPr/>
        </p:nvSpPr>
        <p:spPr bwMode="auto">
          <a:xfrm>
            <a:off x="6096000" y="4437063"/>
            <a:ext cx="215900" cy="287337"/>
          </a:xfrm>
          <a:prstGeom prst="upDownArrow">
            <a:avLst>
              <a:gd name="adj1" fmla="val 50000"/>
              <a:gd name="adj2" fmla="val 199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4511675" y="4797425"/>
            <a:ext cx="3402013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Программы взаимодействия с платформой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Монитор обработки системных запросов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СУ объектно-ориентированный БД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Сетевой транспорт</a:t>
            </a:r>
            <a:endParaRPr lang="ru-RU" altLang="ru-RU" sz="1800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6096000" y="5516563"/>
            <a:ext cx="215900" cy="288925"/>
          </a:xfrm>
          <a:prstGeom prst="upDownArrow">
            <a:avLst>
              <a:gd name="adj1" fmla="val 50000"/>
              <a:gd name="adj2" fmla="val 200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4310063" y="5876925"/>
            <a:ext cx="3929062" cy="668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Calibri" panose="020F0502020204030204" pitchFamily="34" charset="0"/>
              </a:rPr>
              <a:t>Платформа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Операционная система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СУБД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libri" panose="020F0502020204030204" pitchFamily="34" charset="0"/>
              </a:rPr>
              <a:t>Сеть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ПК\YandexDisk\Ломоносов_2018\Рисунки\21.jpg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0583" b="2689"/>
          <a:stretch>
            <a:fillRect/>
          </a:stretch>
        </p:blipFill>
        <p:spPr bwMode="auto">
          <a:xfrm>
            <a:off x="1524000" y="0"/>
            <a:ext cx="912653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2095500" y="4724400"/>
            <a:ext cx="8229600" cy="2133600"/>
          </a:xfrm>
        </p:spPr>
        <p:txBody>
          <a:bodyPr/>
          <a:lstStyle/>
          <a:p>
            <a:r>
              <a:rPr lang="ru-RU" altLang="ru-RU" sz="2000" smtClean="0">
                <a:solidFill>
                  <a:schemeClr val="bg1"/>
                </a:solidFill>
              </a:rPr>
              <a:t>Программные решения, основанные на принципах Искусственного Интеллекта, можно применять абсолютно для любых задач: от прикладных, с которыми приходится сталкиваемся каждый день, до глобальных решений, которые могут приниматься на уровне кроссконтинентальных компаний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4B886-2D11-4CAD-BCF3-B4F6038FFDF3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XE\YandexDisk\Ломоносов_2018\Рисун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r="8194"/>
          <a:stretch>
            <a:fillRect/>
          </a:stretch>
        </p:blipFill>
        <p:spPr bwMode="auto">
          <a:xfrm>
            <a:off x="152400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B7751-D106-4B53-AAB2-C94468F3B96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YandexDisk\Ломоносов_2018\Рисунки\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6588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108A05-7FF4-425A-A8F7-EB1239CE9E2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38375" y="0"/>
            <a:ext cx="8229600" cy="1143000"/>
          </a:xfrm>
        </p:spPr>
        <p:txBody>
          <a:bodyPr/>
          <a:lstStyle/>
          <a:p>
            <a:r>
              <a:rPr lang="ru-RU" altLang="ru-RU" sz="2400" smtClean="0"/>
              <a:t>В то же время недостаточно проработаны принципы создания информационных систем нового поколения</a:t>
            </a:r>
            <a:r>
              <a:rPr lang="ru-RU" altLang="ru-RU" smtClean="0"/>
              <a:t> </a:t>
            </a:r>
          </a:p>
        </p:txBody>
      </p:sp>
      <p:pic>
        <p:nvPicPr>
          <p:cNvPr id="6147" name="Picture 4" descr="C:\Users\XE\YandexDisk\Ломоносов_2018\Рисунки\4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>
            <a:fillRect/>
          </a:stretch>
        </p:blipFill>
        <p:spPr bwMode="auto">
          <a:xfrm>
            <a:off x="2309813" y="1214438"/>
            <a:ext cx="78295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CE588-03B4-48F2-81C1-657ED06DB54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E\YandexDisk\Ломоносов_2018\Рисунки\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785938"/>
            <a:ext cx="81168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166938" y="0"/>
            <a:ext cx="8229600" cy="1785938"/>
          </a:xfrm>
        </p:spPr>
        <p:txBody>
          <a:bodyPr/>
          <a:lstStyle/>
          <a:p>
            <a:r>
              <a:rPr lang="ru-RU" altLang="ru-RU" sz="2400" smtClean="0"/>
              <a:t>Постоянно увеличивающийся поток информации, определяющей функционирование экономических, социальных и научно-технических систем, несовместим с большим временем их создания и изменения и возможностями участников этих систем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3D624-46D0-43CF-9423-C01D127973E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XE\YandexDisk\Ломоносов_2018\Рисунки\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/>
          <a:stretch>
            <a:fillRect/>
          </a:stretch>
        </p:blipFill>
        <p:spPr bwMode="auto">
          <a:xfrm>
            <a:off x="1524000" y="1350963"/>
            <a:ext cx="91440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Традиционные формы управления сложными человеко-машинными комплексами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BF94B4-CF66-40F4-B5E6-15F3F6D0AFC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E\YandexDisk\Ломоносов_2018\Рисун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25"/>
          </a:xfrm>
        </p:spPr>
        <p:txBody>
          <a:bodyPr/>
          <a:lstStyle/>
          <a:p>
            <a:r>
              <a:rPr lang="ru-RU" altLang="ru-RU" sz="2400" smtClean="0"/>
              <a:t>Таким образом, возникает потребность в интеграции информационных и телекоммуникационных технологий и человеческого интеллекта для увеличения их возможностей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A66ED-BCFB-4326-89DF-88AB1333071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2852738"/>
          </a:xfrm>
        </p:spPr>
        <p:txBody>
          <a:bodyPr/>
          <a:lstStyle/>
          <a:p>
            <a:r>
              <a:rPr lang="ru-RU" altLang="ru-RU" sz="2000" smtClean="0"/>
              <a:t>В ходе наметившейся технологизации в социальной и экономической сферах в качестве основной цели зачастую выступает подготовка квалифицированных участников рабочих процессов без учета необходимости новых подходов к организации сложных человеко-машинных комплексов. Однако человек с недостаточно развитым творческим мышлением и слабой памятью в дальнейшем испытывает трудности в принятии решений в нестандартных ситуациях.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1EB43-5AF5-4D4C-9522-55BBB42DDFC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pic>
        <p:nvPicPr>
          <p:cNvPr id="10244" name="Picture 5" descr="C:\Users\ПК\YandexDisk\Ломоносов_2018\Рисун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86050"/>
            <a:ext cx="655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Требуется разработка технических «усилителей» человеческого разума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85F2E-845A-4005-B492-148CA615492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pic>
        <p:nvPicPr>
          <p:cNvPr id="11268" name="Picture 2" descr="C:\Users\ПК\YandexDisk\Ломоносов_2018\Рисунки\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73238"/>
            <a:ext cx="7620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536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Times New Roman</vt:lpstr>
      <vt:lpstr>Оформление по умолчанию</vt:lpstr>
      <vt:lpstr>Человеко - машинные комплексы в управлении предприятием</vt:lpstr>
      <vt:lpstr>Создание и совершенствование сложных человеко-машинных комплексов, основанных на гибридном интеллекте, открывает широкие перспективы в различных отраслях экономики</vt:lpstr>
      <vt:lpstr>Презентация PowerPoint</vt:lpstr>
      <vt:lpstr>В то же время недостаточно проработаны принципы создания информационных систем нового поколения </vt:lpstr>
      <vt:lpstr>Постоянно увеличивающийся поток информации, определяющей функционирование экономических, социальных и научно-технических систем, несовместим с большим временем их создания и изменения и возможностями участников этих систем</vt:lpstr>
      <vt:lpstr>Традиционные формы управления сложными человеко-машинными комплексами</vt:lpstr>
      <vt:lpstr>Таким образом, возникает потребность в интеграции информационных и телекоммуникационных технологий и человеческого интеллекта для увеличения их возможностей</vt:lpstr>
      <vt:lpstr>В ходе наметившейся технологизации в социальной и экономической сферах в качестве основной цели зачастую выступает подготовка квалифицированных участников рабочих процессов без учета необходимости новых подходов к организации сложных человеко-машинных комплексов. Однако человек с недостаточно развитым творческим мышлением и слабой памятью в дальнейшем испытывает трудности в принятии решений в нестандартных ситуациях.</vt:lpstr>
      <vt:lpstr>Требуется разработка технических «усилителей» человеческого разума</vt:lpstr>
      <vt:lpstr>На сегодняшний день гибридным интеллектом является соединение интеллекта человека с «интеллектом» машины и их взаимодействие при решении различных задач. При этом один интеллект дополняет другой, образуя человеко-машинный комплекс (ЧМК). </vt:lpstr>
      <vt:lpstr>В ЧМК сотрудничество человека и машины равноправно</vt:lpstr>
      <vt:lpstr>Системами гибридного интеллекта оперируют менеджеры новой формации, дополняя традиционные подходы возможностями дистанционного взаимодействия сотрудников организации, могут обеспечить широкое профессиональное и обще гуманитарное взаимодействие всех ресурсов в ходе выполнения совместных проектов. </vt:lpstr>
      <vt:lpstr>В гибридной интеллектуальной системе (ГиИС) принято понимать систему, в которой для решения задачи используется более одного метода имитации интеллектуальной деятельности человека, это совокупность:  • аналитических моделей  • экспертных систем  • искусственных нейронных сетей  • нечетких систем  • генетических алгоритмов  • имитационных статистических моделей </vt:lpstr>
      <vt:lpstr>Гибридный интеллект и его субпродукты можно использовать в любой отрасли, где человеку требуется принимать важные решения в условиях высокой неопределенности</vt:lpstr>
      <vt:lpstr>Создание нового ЧМК базируется на разработке собственной экспертной системы (ЭС)</vt:lpstr>
      <vt:lpstr>В ЭС участвуют эксперты в проблемной области, инженеры по знаниям и программисты. Каждый из специалистов выполняет специфические технологические задачи</vt:lpstr>
      <vt:lpstr>В ЭС интегрируются информационные и телекоммуникационные технологии</vt:lpstr>
      <vt:lpstr>Процесс системной интеграции информационных и телекоммуникационных технологий должен охватывать все структуры сложного человеко-машинного комплекса (деловые, административные, научные)</vt:lpstr>
      <vt:lpstr>Концептуальная модель включения информационных и телекоммуникационных технологий в систему гибридного интеллекта</vt:lpstr>
      <vt:lpstr>Система гибридного интеллекта реализуется как иерархическая многоуровневая система</vt:lpstr>
      <vt:lpstr>Программные решения, основанные на принципах Искусственного Интеллекта, можно применять абсолютно для любых задач: от прикладных, с которыми приходится сталкиваемся каждый день, до глобальных решений, которые могут приниматься на уровне кроссконтинентальных компаний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конкурентоспособностью  в сфере строительства логистических комплексов  на примере компании «Logistic Partners»</dc:title>
  <dc:subject>Управление конкурентоспособностью в сфере строительства логистических комплексов на примере компании «Logistic Partners»</dc:subject>
  <dc:creator>Рошенбург Павел Олегович</dc:creator>
  <cp:keywords>Методические параметры, Анализ показателей</cp:keywords>
  <dc:description>Выполнил: 
студент 2 курса ИОО, 
группы ТиЛ-16/1 
Рошенбург Павел</dc:description>
  <cp:lastModifiedBy>Smart Board</cp:lastModifiedBy>
  <cp:revision>129</cp:revision>
  <dcterms:created xsi:type="dcterms:W3CDTF">2017-12-09T14:29:39Z</dcterms:created>
  <dcterms:modified xsi:type="dcterms:W3CDTF">2018-04-11T07:18:22Z</dcterms:modified>
  <cp:category>Магистратура</cp:category>
  <cp:contentStatus>Завершена</cp:contentStatus>
</cp:coreProperties>
</file>