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260" r:id="rId3"/>
    <p:sldId id="258" r:id="rId4"/>
    <p:sldId id="267" r:id="rId5"/>
    <p:sldId id="259" r:id="rId6"/>
    <p:sldId id="266" r:id="rId7"/>
    <p:sldId id="257" r:id="rId8"/>
    <p:sldId id="261" r:id="rId9"/>
    <p:sldId id="265" r:id="rId10"/>
    <p:sldId id="263" r:id="rId11"/>
    <p:sldId id="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8364" autoAdjust="0"/>
  </p:normalViewPr>
  <p:slideViewPr>
    <p:cSldViewPr snapToGrid="0">
      <p:cViewPr varScale="1">
        <p:scale>
          <a:sx n="65" d="100"/>
          <a:sy n="65" d="100"/>
        </p:scale>
        <p:origin x="12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20B1B1-B232-4FEE-90D0-713AF472EE4E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6F02AC-DDC7-4928-AE96-1BD57EA4BD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274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F02AC-DDC7-4928-AE96-1BD57EA4BD0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021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F02AC-DDC7-4928-AE96-1BD57EA4BD0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639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F02AC-DDC7-4928-AE96-1BD57EA4BD0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1134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3F032-3378-47CD-97D7-BA0D5E1E3D7D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E8802-DE40-444D-87FE-3F238C25F3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805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3F032-3378-47CD-97D7-BA0D5E1E3D7D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E8802-DE40-444D-87FE-3F238C25F3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068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3F032-3378-47CD-97D7-BA0D5E1E3D7D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E8802-DE40-444D-87FE-3F238C25F3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774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3F032-3378-47CD-97D7-BA0D5E1E3D7D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E8802-DE40-444D-87FE-3F238C25F3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016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3F032-3378-47CD-97D7-BA0D5E1E3D7D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E8802-DE40-444D-87FE-3F238C25F3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6876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3F032-3378-47CD-97D7-BA0D5E1E3D7D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E8802-DE40-444D-87FE-3F238C25F3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806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3F032-3378-47CD-97D7-BA0D5E1E3D7D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E8802-DE40-444D-87FE-3F238C25F38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32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3F032-3378-47CD-97D7-BA0D5E1E3D7D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E8802-DE40-444D-87FE-3F238C25F38B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704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3F032-3378-47CD-97D7-BA0D5E1E3D7D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E8802-DE40-444D-87FE-3F238C25F3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835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3F032-3378-47CD-97D7-BA0D5E1E3D7D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E8802-DE40-444D-87FE-3F238C25F3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573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3F032-3378-47CD-97D7-BA0D5E1E3D7D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E8802-DE40-444D-87FE-3F238C25F3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752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E43F032-3378-47CD-97D7-BA0D5E1E3D7D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EE8802-DE40-444D-87FE-3F238C25F3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904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537029"/>
            <a:ext cx="12192000" cy="2975101"/>
          </a:xfrm>
          <a:solidFill>
            <a:schemeClr val="bg1">
              <a:alpha val="5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ru-RU" sz="4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Блокчейн и уникальные ценные объекты. Использование технологии блокчейн в сфере интеллектуальной собственности.</a:t>
            </a:r>
            <a:r>
              <a:rPr lang="ru-RU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876800"/>
            <a:ext cx="12192000" cy="1981200"/>
          </a:xfrm>
          <a:solidFill>
            <a:schemeClr val="bg1">
              <a:alpha val="53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ru-RU" i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Григорян </a:t>
            </a:r>
            <a:r>
              <a:rPr lang="ru-RU" i="1" dirty="0">
                <a:solidFill>
                  <a:schemeClr val="tx1"/>
                </a:solidFill>
                <a:latin typeface="Georgia" panose="02040502050405020303" pitchFamily="18" charset="0"/>
              </a:rPr>
              <a:t>А.А</a:t>
            </a:r>
            <a:r>
              <a:rPr lang="ru-RU" i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., </a:t>
            </a:r>
            <a:r>
              <a:rPr lang="ru-RU" i="1" dirty="0">
                <a:solidFill>
                  <a:schemeClr val="tx1"/>
                </a:solidFill>
                <a:latin typeface="Georgia" panose="02040502050405020303" pitchFamily="18" charset="0"/>
              </a:rPr>
              <a:t>Казакова </a:t>
            </a:r>
            <a:r>
              <a:rPr lang="ru-RU" i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В.А.</a:t>
            </a:r>
            <a:endParaRPr lang="en-US" i="1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algn="r"/>
            <a:r>
              <a:rPr lang="ru-RU" i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ru-RU" i="1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РАНХиГС</a:t>
            </a:r>
            <a:r>
              <a:rPr lang="ru-RU" i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 при </a:t>
            </a:r>
            <a:r>
              <a:rPr lang="ru-RU" i="1" dirty="0">
                <a:solidFill>
                  <a:schemeClr val="tx1"/>
                </a:solidFill>
                <a:latin typeface="Georgia" panose="02040502050405020303" pitchFamily="18" charset="0"/>
              </a:rPr>
              <a:t>Президенте </a:t>
            </a:r>
            <a:r>
              <a:rPr lang="ru-RU" i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РФ, </a:t>
            </a:r>
            <a:endParaRPr lang="en-US" i="1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algn="r"/>
            <a:r>
              <a:rPr lang="ru-RU" i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Экономический </a:t>
            </a:r>
            <a:r>
              <a:rPr lang="ru-RU" i="1" dirty="0">
                <a:solidFill>
                  <a:schemeClr val="tx1"/>
                </a:solidFill>
                <a:latin typeface="Georgia" panose="02040502050405020303" pitchFamily="18" charset="0"/>
              </a:rPr>
              <a:t>факультет, </a:t>
            </a:r>
            <a:endParaRPr lang="en-US" i="1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algn="r"/>
            <a:r>
              <a:rPr lang="ru-RU" i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Москва</a:t>
            </a:r>
            <a:r>
              <a:rPr lang="ru-RU" i="1" dirty="0">
                <a:solidFill>
                  <a:schemeClr val="tx1"/>
                </a:solidFill>
                <a:latin typeface="Georgia" panose="02040502050405020303" pitchFamily="18" charset="0"/>
              </a:rPr>
              <a:t>, </a:t>
            </a:r>
            <a:r>
              <a:rPr lang="ru-RU" i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Россия</a:t>
            </a:r>
            <a:endParaRPr lang="ru-RU" i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64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8266525" y="1567428"/>
            <a:ext cx="3454399" cy="529517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380010" y="1562823"/>
            <a:ext cx="3454399" cy="529517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80" y="2279469"/>
            <a:ext cx="1729243" cy="17292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71" y="4391527"/>
            <a:ext cx="1892880" cy="18928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602" y="2102525"/>
            <a:ext cx="2083130" cy="20831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230" y="4645471"/>
            <a:ext cx="1512473" cy="15124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-1" y="237261"/>
            <a:ext cx="12192001" cy="1325562"/>
          </a:xfrm>
          <a:prstGeom prst="rect">
            <a:avLst/>
          </a:prstGeom>
          <a:solidFill>
            <a:srgbClr val="FFFFFF">
              <a:shade val="85000"/>
              <a:alpha val="70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latin typeface="Cambria" panose="02040503050406030204" pitchFamily="18" charset="0"/>
              </a:rPr>
              <a:t>Возможные риски</a:t>
            </a:r>
            <a:endParaRPr lang="ru-RU" b="1" dirty="0">
              <a:latin typeface="Cambria" panose="0204050305040603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63699" y="2451592"/>
            <a:ext cx="28738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Проблемы с правовым регулированием</a:t>
            </a:r>
            <a:endParaRPr lang="ru-RU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623773" y="5076357"/>
            <a:ext cx="2873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Хакерские атаки</a:t>
            </a:r>
            <a:endParaRPr lang="ru-RU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8551554" y="2451592"/>
            <a:ext cx="28738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Трудности с идентификацией автора</a:t>
            </a:r>
            <a:endParaRPr lang="ru-RU" sz="2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8440718" y="4709209"/>
            <a:ext cx="36061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Сложность с </a:t>
            </a:r>
            <a:r>
              <a:rPr lang="ru-RU" sz="2800" b="1" dirty="0" smtClean="0"/>
              <a:t>восстановлением </a:t>
            </a:r>
            <a:r>
              <a:rPr lang="ru-RU" sz="2800" b="1" dirty="0" smtClean="0"/>
              <a:t>утерянных данных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66407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94674"/>
            <a:ext cx="12192000" cy="1971040"/>
          </a:xfrm>
        </p:spPr>
        <p:txBody>
          <a:bodyPr>
            <a:normAutofit/>
          </a:bodyPr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Cambria" panose="02040503050406030204" pitchFamily="18" charset="0"/>
              </a:rPr>
              <a:t>Спасибо за внимание</a:t>
            </a:r>
            <a:endParaRPr lang="ru-RU" sz="72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435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0"/>
            <a:ext cx="3135515" cy="6858000"/>
          </a:xfrm>
          <a:solidFill>
            <a:schemeClr val="bg1">
              <a:alpha val="50000"/>
            </a:schemeClr>
          </a:solidFill>
        </p:spPr>
        <p:txBody>
          <a:bodyPr>
            <a:normAutofit/>
          </a:bodyPr>
          <a:lstStyle/>
          <a:p>
            <a:r>
              <a:rPr lang="ru-RU" sz="6000" b="1" dirty="0" smtClean="0">
                <a:latin typeface="Cambria" panose="02040503050406030204" pitchFamily="18" charset="0"/>
              </a:rPr>
              <a:t>В 2017г.</a:t>
            </a:r>
            <a:br>
              <a:rPr lang="ru-RU" sz="6000" b="1" dirty="0" smtClean="0">
                <a:latin typeface="Cambria" panose="02040503050406030204" pitchFamily="18" charset="0"/>
              </a:rPr>
            </a:br>
            <a:r>
              <a:rPr lang="ru-RU" sz="6000" b="1" dirty="0" smtClean="0">
                <a:latin typeface="Cambria" panose="02040503050406030204" pitchFamily="18" charset="0"/>
              </a:rPr>
              <a:t/>
            </a:r>
            <a:br>
              <a:rPr lang="ru-RU" sz="6000" b="1" dirty="0" smtClean="0">
                <a:latin typeface="Cambria" panose="02040503050406030204" pitchFamily="18" charset="0"/>
              </a:rPr>
            </a:br>
            <a:r>
              <a:rPr lang="ru-RU" sz="6000" b="1" dirty="0" smtClean="0">
                <a:latin typeface="Cambria" panose="02040503050406030204" pitchFamily="18" charset="0"/>
              </a:rPr>
              <a:t>243 </a:t>
            </a:r>
            <a:r>
              <a:rPr lang="ru-RU" sz="6000" b="1" dirty="0">
                <a:latin typeface="Cambria" panose="02040503050406030204" pitchFamily="18" charset="0"/>
              </a:rPr>
              <a:t>500 </a:t>
            </a:r>
            <a:r>
              <a:rPr lang="en-US" sz="6000" b="1" dirty="0" smtClean="0">
                <a:latin typeface="Cambria" panose="02040503050406030204" pitchFamily="18" charset="0"/>
              </a:rPr>
              <a:t/>
            </a:r>
            <a:br>
              <a:rPr lang="en-US" sz="6000" b="1" dirty="0" smtClean="0">
                <a:latin typeface="Cambria" panose="02040503050406030204" pitchFamily="18" charset="0"/>
              </a:rPr>
            </a:br>
            <a:r>
              <a:rPr lang="en-US" sz="6000" b="1" dirty="0" smtClean="0">
                <a:latin typeface="Cambria" panose="02040503050406030204" pitchFamily="18" charset="0"/>
              </a:rPr>
              <a:t/>
            </a:r>
            <a:br>
              <a:rPr lang="en-US" sz="6000" b="1" dirty="0" smtClean="0">
                <a:latin typeface="Cambria" panose="02040503050406030204" pitchFamily="18" charset="0"/>
              </a:rPr>
            </a:br>
            <a:r>
              <a:rPr lang="en-US" sz="7200" b="1" dirty="0" smtClean="0">
                <a:latin typeface="Cambria" panose="02040503050406030204" pitchFamily="18" charset="0"/>
                <a:sym typeface="Wingdings" panose="05000000000000000000" pitchFamily="2" charset="2"/>
              </a:rPr>
              <a:t></a:t>
            </a:r>
            <a:r>
              <a:rPr lang="ru-RU" sz="7200" b="1" dirty="0" smtClean="0">
                <a:latin typeface="Cambria" panose="02040503050406030204" pitchFamily="18" charset="0"/>
                <a:sym typeface="Wingdings" panose="05000000000000000000" pitchFamily="2" charset="2"/>
              </a:rPr>
              <a:t>4,5%</a:t>
            </a:r>
            <a:endParaRPr lang="ru-RU" sz="5400" dirty="0">
              <a:latin typeface="Cambria" panose="020405030504060302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515" y="149329"/>
            <a:ext cx="8925855" cy="65323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0397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760"/>
            <a:ext cx="12191999" cy="1767840"/>
          </a:xfrm>
          <a:solidFill>
            <a:schemeClr val="bg1">
              <a:alpha val="5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Cambria" panose="02040503050406030204" pitchFamily="18" charset="0"/>
              </a:rPr>
              <a:t>Ст. </a:t>
            </a:r>
            <a:r>
              <a:rPr lang="ru-RU" b="1" dirty="0">
                <a:latin typeface="Cambria" panose="02040503050406030204" pitchFamily="18" charset="0"/>
              </a:rPr>
              <a:t>1225 ГК </a:t>
            </a:r>
            <a:r>
              <a:rPr lang="ru-RU" b="1" dirty="0" smtClean="0">
                <a:latin typeface="Cambria" panose="02040503050406030204" pitchFamily="18" charset="0"/>
              </a:rPr>
              <a:t>РФ - охраняемые </a:t>
            </a:r>
            <a:r>
              <a:rPr lang="ru-RU" b="1" dirty="0">
                <a:latin typeface="Cambria" panose="02040503050406030204" pitchFamily="18" charset="0"/>
              </a:rPr>
              <a:t>результаты интеллектуальной деятельности и средства индивидуализации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84241" y="2823187"/>
            <a:ext cx="10007758" cy="2989943"/>
          </a:xfrm>
          <a:solidFill>
            <a:schemeClr val="bg1">
              <a:alpha val="70000"/>
            </a:schemeClr>
          </a:solidFill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u="sng" dirty="0" smtClean="0"/>
              <a:t>Результаты интеллектуальной </a:t>
            </a:r>
            <a:r>
              <a:rPr lang="ru-RU" u="sng" dirty="0"/>
              <a:t>деятельности, </a:t>
            </a:r>
            <a:r>
              <a:rPr lang="ru-RU" u="sng" dirty="0" smtClean="0"/>
              <a:t>подлежащие </a:t>
            </a:r>
            <a:r>
              <a:rPr lang="ru-RU" u="sng" dirty="0" smtClean="0"/>
              <a:t>защите:</a:t>
            </a:r>
            <a:r>
              <a:rPr lang="ru-RU" dirty="0" smtClean="0"/>
              <a:t> произведения </a:t>
            </a:r>
            <a:r>
              <a:rPr lang="ru-RU" dirty="0"/>
              <a:t>науки и искусства, программы для ЭВМ, базы данных, фонограммы и исполнения, изобретения и полезные модели, вещание организаций эфирного и кабельного вещания, достижения в области селекции, ноу-хау, топологии интегральных микросхем, товарные знаки и знаки обслуживания, коммерческие обозначения, наименования мест происхождения товаров, фирменные наименования. </a:t>
            </a:r>
            <a:endParaRPr lang="ru-RU" dirty="0" smtClean="0"/>
          </a:p>
          <a:p>
            <a:pPr marL="0" indent="0" algn="just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270" y="3048317"/>
            <a:ext cx="2539682" cy="253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79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4728" y="203528"/>
            <a:ext cx="9247239" cy="1153324"/>
          </a:xfrm>
          <a:solidFill>
            <a:schemeClr val="bg1">
              <a:alpha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Cambria" panose="02040503050406030204" pitchFamily="18" charset="0"/>
              </a:rPr>
              <a:t>Эволюция  технологии блокчейн</a:t>
            </a:r>
            <a:endParaRPr lang="ru-RU" b="1" dirty="0">
              <a:latin typeface="Cambria" panose="020405030504060302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9" t="3212" r="4750" b="4125"/>
          <a:stretch/>
        </p:blipFill>
        <p:spPr>
          <a:xfrm>
            <a:off x="1334729" y="1224115"/>
            <a:ext cx="9247239" cy="543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32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13" y="232870"/>
            <a:ext cx="11784231" cy="6154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91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75532" y="358156"/>
            <a:ext cx="9916439" cy="112996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532" y="1972360"/>
            <a:ext cx="9916439" cy="429037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524" y="358156"/>
            <a:ext cx="5794453" cy="1134923"/>
          </a:xfrm>
          <a:prstGeom prst="rect">
            <a:avLst/>
          </a:prstGeom>
          <a:solidFill>
            <a:schemeClr val="bg1">
              <a:alpha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403314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365760"/>
            <a:ext cx="12191999" cy="1325562"/>
          </a:xfrm>
          <a:solidFill>
            <a:schemeClr val="bg1">
              <a:alpha val="50000"/>
            </a:schemeClr>
          </a:solidFill>
        </p:spPr>
        <p:txBody>
          <a:bodyPr/>
          <a:lstStyle/>
          <a:p>
            <a:pPr algn="r"/>
            <a:r>
              <a:rPr lang="ru-RU" b="1" dirty="0" smtClean="0">
                <a:latin typeface="Cambria" panose="02040503050406030204" pitchFamily="18" charset="0"/>
              </a:rPr>
              <a:t>   </a:t>
            </a:r>
            <a:r>
              <a:rPr lang="en-US" b="1" dirty="0" err="1" smtClean="0">
                <a:latin typeface="Cambria" panose="02040503050406030204" pitchFamily="18" charset="0"/>
              </a:rPr>
              <a:t>Blockchain</a:t>
            </a:r>
            <a:r>
              <a:rPr lang="en-US" b="1" dirty="0" smtClean="0">
                <a:latin typeface="Cambria" panose="02040503050406030204" pitchFamily="18" charset="0"/>
              </a:rPr>
              <a:t> </a:t>
            </a:r>
            <a:r>
              <a:rPr lang="en-US" b="1" dirty="0">
                <a:latin typeface="Cambria" panose="02040503050406030204" pitchFamily="18" charset="0"/>
              </a:rPr>
              <a:t>and IP law</a:t>
            </a:r>
            <a:r>
              <a:rPr lang="en-US" b="1" dirty="0" smtClean="0">
                <a:latin typeface="Cambria" panose="02040503050406030204" pitchFamily="18" charset="0"/>
              </a:rPr>
              <a:t>:</a:t>
            </a:r>
            <a:r>
              <a:rPr lang="ru-RU" b="1" dirty="0" smtClean="0">
                <a:latin typeface="Cambria" panose="02040503050406030204" pitchFamily="18" charset="0"/>
              </a:rPr>
              <a:t>  </a:t>
            </a:r>
            <a:r>
              <a:rPr lang="en-US" b="1" dirty="0" smtClean="0">
                <a:latin typeface="Cambria" panose="02040503050406030204" pitchFamily="18" charset="0"/>
              </a:rPr>
              <a:t> </a:t>
            </a:r>
            <a:r>
              <a:rPr lang="en-US" b="1" dirty="0" smtClean="0">
                <a:latin typeface="Cambria" panose="02040503050406030204" pitchFamily="18" charset="0"/>
              </a:rPr>
              <a:t/>
            </a:r>
            <a:br>
              <a:rPr lang="en-US" b="1" dirty="0" smtClean="0">
                <a:latin typeface="Cambria" panose="02040503050406030204" pitchFamily="18" charset="0"/>
              </a:rPr>
            </a:br>
            <a:r>
              <a:rPr lang="en-US" b="1" dirty="0" smtClean="0">
                <a:latin typeface="Cambria" panose="02040503050406030204" pitchFamily="18" charset="0"/>
              </a:rPr>
              <a:t>a </a:t>
            </a:r>
            <a:r>
              <a:rPr lang="en-US" b="1" dirty="0">
                <a:latin typeface="Cambria" panose="02040503050406030204" pitchFamily="18" charset="0"/>
              </a:rPr>
              <a:t>match made in crypto heaven?</a:t>
            </a:r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148114"/>
            <a:ext cx="12191999" cy="4351337"/>
          </a:xfrm>
          <a:solidFill>
            <a:schemeClr val="bg1">
              <a:alpha val="7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u="sng" dirty="0" smtClean="0"/>
              <a:t>Возможные сферы применения (согласно ВОИС):</a:t>
            </a:r>
          </a:p>
          <a:p>
            <a:r>
              <a:rPr lang="ru-RU" dirty="0"/>
              <a:t>свидетельства о создании и проверке </a:t>
            </a:r>
            <a:r>
              <a:rPr lang="ru-RU" dirty="0" smtClean="0"/>
              <a:t>подлинности, регистрация прав </a:t>
            </a:r>
            <a:r>
              <a:rPr lang="ru-RU" dirty="0"/>
              <a:t>ИС; </a:t>
            </a:r>
            <a:endParaRPr lang="ru-RU" dirty="0" smtClean="0"/>
          </a:p>
          <a:p>
            <a:r>
              <a:rPr lang="ru-RU" dirty="0" smtClean="0"/>
              <a:t>контроль </a:t>
            </a:r>
            <a:r>
              <a:rPr lang="ru-RU" dirty="0"/>
              <a:t>и отслеживание </a:t>
            </a:r>
            <a:r>
              <a:rPr lang="ru-RU" dirty="0" smtClean="0"/>
              <a:t>распределения </a:t>
            </a:r>
            <a:r>
              <a:rPr lang="ru-RU" dirty="0"/>
              <a:t>зарегистрированного </a:t>
            </a:r>
            <a:r>
              <a:rPr lang="ru-RU" dirty="0" smtClean="0"/>
              <a:t>объекта ИС; </a:t>
            </a:r>
          </a:p>
          <a:p>
            <a:r>
              <a:rPr lang="ru-RU" dirty="0" smtClean="0"/>
              <a:t>предоставление </a:t>
            </a:r>
            <a:r>
              <a:rPr lang="ru-RU" dirty="0"/>
              <a:t>доказательств подлинного и / или первого использования в </a:t>
            </a:r>
            <a:r>
              <a:rPr lang="ru-RU" dirty="0" smtClean="0"/>
              <a:t>торговле; </a:t>
            </a:r>
          </a:p>
          <a:p>
            <a:r>
              <a:rPr lang="ru-RU" dirty="0" smtClean="0"/>
              <a:t>управление </a:t>
            </a:r>
            <a:r>
              <a:rPr lang="ru-RU" dirty="0"/>
              <a:t>цифровыми правами (например, </a:t>
            </a:r>
            <a:r>
              <a:rPr lang="ru-RU" u="sng" dirty="0"/>
              <a:t>онлайн-сайты музыки</a:t>
            </a:r>
            <a:r>
              <a:rPr lang="ru-RU" dirty="0"/>
              <a:t>); </a:t>
            </a:r>
            <a:endParaRPr lang="ru-RU" dirty="0" smtClean="0"/>
          </a:p>
          <a:p>
            <a:r>
              <a:rPr lang="ru-RU" dirty="0" smtClean="0"/>
              <a:t>установление </a:t>
            </a:r>
            <a:r>
              <a:rPr lang="ru-RU" dirty="0"/>
              <a:t>и обеспечение соблюдения соглашений по </a:t>
            </a:r>
            <a:r>
              <a:rPr lang="ru-RU" dirty="0" smtClean="0"/>
              <a:t>ИС; </a:t>
            </a:r>
          </a:p>
          <a:p>
            <a:r>
              <a:rPr lang="ru-RU" dirty="0" smtClean="0"/>
              <a:t>передача </a:t>
            </a:r>
            <a:r>
              <a:rPr lang="ru-RU" dirty="0"/>
              <a:t>платежей в режиме реального времени владельцам </a:t>
            </a:r>
            <a:r>
              <a:rPr lang="ru-RU" dirty="0" smtClean="0"/>
              <a:t>IP-адресов</a:t>
            </a:r>
            <a:r>
              <a:rPr lang="en-US" dirty="0"/>
              <a:t>;</a:t>
            </a:r>
            <a:endParaRPr lang="ru-RU" dirty="0" smtClean="0"/>
          </a:p>
          <a:p>
            <a:r>
              <a:rPr lang="ru-RU" dirty="0" smtClean="0"/>
              <a:t>обнаружение </a:t>
            </a:r>
            <a:r>
              <a:rPr lang="ru-RU" dirty="0"/>
              <a:t>и / или изъятии поддельных, украденных и параллельно импортированных товаров.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96" y="365760"/>
            <a:ext cx="1894135" cy="132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18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807027" y="1878875"/>
            <a:ext cx="8577943" cy="2701106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760"/>
            <a:ext cx="12191999" cy="1325562"/>
          </a:xfrm>
          <a:solidFill>
            <a:srgbClr val="FFFFFF">
              <a:shade val="85000"/>
              <a:alpha val="50000"/>
            </a:srgbClr>
          </a:solidFill>
        </p:spPr>
        <p:txBody>
          <a:bodyPr>
            <a:normAutofit/>
          </a:bodyPr>
          <a:lstStyle/>
          <a:p>
            <a:r>
              <a:rPr lang="ru-RU" b="1" dirty="0">
                <a:latin typeface="Cambria" panose="02040503050406030204" pitchFamily="18" charset="0"/>
              </a:rPr>
              <a:t>16-17 апреля 2018 </a:t>
            </a:r>
            <a:r>
              <a:rPr lang="ru-RU" b="1" dirty="0" smtClean="0">
                <a:latin typeface="Cambria" panose="02040503050406030204" pitchFamily="18" charset="0"/>
              </a:rPr>
              <a:t>г</a:t>
            </a:r>
            <a:r>
              <a:rPr lang="en-US" b="1" dirty="0" smtClean="0">
                <a:latin typeface="Cambria" panose="02040503050406030204" pitchFamily="18" charset="0"/>
              </a:rPr>
              <a:t>.</a:t>
            </a:r>
            <a:br>
              <a:rPr lang="en-US" b="1" dirty="0" smtClean="0">
                <a:latin typeface="Cambria" panose="02040503050406030204" pitchFamily="18" charset="0"/>
              </a:rPr>
            </a:br>
            <a:r>
              <a:rPr lang="ru-RU" b="1" dirty="0" smtClean="0">
                <a:latin typeface="Cambria" panose="02040503050406030204" pitchFamily="18" charset="0"/>
              </a:rPr>
              <a:t>Москва, Центр </a:t>
            </a:r>
            <a:r>
              <a:rPr lang="ru-RU" b="1" dirty="0">
                <a:latin typeface="Cambria" panose="02040503050406030204" pitchFamily="18" charset="0"/>
              </a:rPr>
              <a:t>международной торговли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83" y="4905648"/>
            <a:ext cx="5213989" cy="14426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199" y="1480457"/>
            <a:ext cx="9753600" cy="349794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769" y="4081301"/>
            <a:ext cx="6328229" cy="3164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35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7796090" y="1562822"/>
            <a:ext cx="3454399" cy="5295177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2502265" y="1562820"/>
            <a:ext cx="3454399" cy="5309927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237261"/>
            <a:ext cx="12192001" cy="1325562"/>
          </a:xfrm>
          <a:solidFill>
            <a:srgbClr val="FFFFFF">
              <a:shade val="85000"/>
              <a:alpha val="70000"/>
            </a:srgbClr>
          </a:solidFill>
        </p:spPr>
        <p:txBody>
          <a:bodyPr/>
          <a:lstStyle/>
          <a:p>
            <a:pPr algn="ctr"/>
            <a:r>
              <a:rPr lang="ru-RU" b="1" dirty="0" smtClean="0">
                <a:latin typeface="Cambria" panose="02040503050406030204" pitchFamily="18" charset="0"/>
              </a:rPr>
              <a:t>Преимущества внедрения технологии</a:t>
            </a:r>
            <a:endParaRPr lang="ru-RU" b="1" dirty="0">
              <a:latin typeface="Cambria" panose="020405030504060302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98" y="1856214"/>
            <a:ext cx="1560271" cy="15602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86" y="5100827"/>
            <a:ext cx="1560271" cy="15602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86" y="3499303"/>
            <a:ext cx="1518705" cy="15187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808" y="1691544"/>
            <a:ext cx="1560271" cy="15602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819" y="5100827"/>
            <a:ext cx="1560271" cy="15602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808" y="3523709"/>
            <a:ext cx="1305223" cy="13052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2792552" y="1994625"/>
            <a:ext cx="28738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Вознаграждения авторам ИС</a:t>
            </a:r>
            <a:endParaRPr lang="ru-RU" sz="28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792552" y="3406870"/>
            <a:ext cx="287382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Возможность получения вознаграждения моментально</a:t>
            </a:r>
            <a:endParaRPr lang="ru-RU" sz="28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781420" y="5680890"/>
            <a:ext cx="31612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/>
              <a:t>Транспарентность</a:t>
            </a:r>
            <a:endParaRPr lang="ru-RU" sz="28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8083506" y="1728408"/>
            <a:ext cx="30148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Неизменность истории существования объекта ИС</a:t>
            </a:r>
            <a:endParaRPr lang="ru-RU" sz="28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8083506" y="3699266"/>
            <a:ext cx="28738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Безопасность транзакций</a:t>
            </a:r>
            <a:endParaRPr lang="ru-RU" sz="28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8083506" y="5465446"/>
            <a:ext cx="28738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Простота в использовании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13355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TM02900688[[fn=Аспект]]</Template>
  <TotalTime>1142</TotalTime>
  <Words>245</Words>
  <Application>Microsoft Office PowerPoint</Application>
  <PresentationFormat>Широкоэкранный</PresentationFormat>
  <Paragraphs>35</Paragraphs>
  <Slides>11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Calibri</vt:lpstr>
      <vt:lpstr>Calibri Light</vt:lpstr>
      <vt:lpstr>Cambria</vt:lpstr>
      <vt:lpstr>Georgia</vt:lpstr>
      <vt:lpstr>Wingdings</vt:lpstr>
      <vt:lpstr>Wingdings 2</vt:lpstr>
      <vt:lpstr>HDOfficeLightV0</vt:lpstr>
      <vt:lpstr>Блокчейн и уникальные ценные объекты. Использование технологии блокчейн в сфере интеллектуальной собственности. </vt:lpstr>
      <vt:lpstr>В 2017г.  243 500   4,5%</vt:lpstr>
      <vt:lpstr>Ст. 1225 ГК РФ - охраняемые результаты интеллектуальной деятельности и средства индивидуализации</vt:lpstr>
      <vt:lpstr>Эволюция  технологии блокчейн</vt:lpstr>
      <vt:lpstr>Презентация PowerPoint</vt:lpstr>
      <vt:lpstr>Презентация PowerPoint</vt:lpstr>
      <vt:lpstr>   Blockchain and IP law:    a match made in crypto heaven?</vt:lpstr>
      <vt:lpstr>16-17 апреля 2018 г. Москва, Центр международной торговли</vt:lpstr>
      <vt:lpstr>Преимущества внедрения технологии</vt:lpstr>
      <vt:lpstr>Презентация PowerPoint</vt:lpstr>
      <vt:lpstr>Спасибо за внимание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Блокчейн и уникальные ценные объекты. Использование технологии блокчейн в сфере интеллектуальной собственности.</dc:title>
  <dc:creator>Arsen</dc:creator>
  <cp:lastModifiedBy>Arsen</cp:lastModifiedBy>
  <cp:revision>24</cp:revision>
  <dcterms:created xsi:type="dcterms:W3CDTF">2018-04-09T17:54:35Z</dcterms:created>
  <dcterms:modified xsi:type="dcterms:W3CDTF">2018-04-10T19:05:22Z</dcterms:modified>
</cp:coreProperties>
</file>