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7" autoAdjust="0"/>
    <p:restoredTop sz="94602" autoAdjust="0"/>
  </p:normalViewPr>
  <p:slideViewPr>
    <p:cSldViewPr>
      <p:cViewPr varScale="1">
        <p:scale>
          <a:sx n="65" d="100"/>
          <a:sy n="65" d="100"/>
        </p:scale>
        <p:origin x="-127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90" y="404664"/>
            <a:ext cx="8532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CC7900"/>
                </a:solidFill>
              </a:rPr>
              <a:t> Научно-исследовательская работа на тему:</a:t>
            </a:r>
          </a:p>
          <a:p>
            <a:pPr algn="ctr"/>
            <a:r>
              <a:rPr lang="ru-RU" sz="3600" b="1" dirty="0" smtClean="0">
                <a:solidFill>
                  <a:srgbClr val="CC7900"/>
                </a:solidFill>
              </a:rPr>
              <a:t>«Применение методов машинного обучения для выявления фактов фальсификации финансовой отчетности»</a:t>
            </a:r>
            <a:endParaRPr lang="ru-RU" sz="3600" b="1" dirty="0">
              <a:solidFill>
                <a:srgbClr val="CC79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4843026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Подготовила:</a:t>
            </a:r>
          </a:p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студентка НИУ ВШЭ НН</a:t>
            </a:r>
          </a:p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Елизарова Юлия</a:t>
            </a:r>
          </a:p>
          <a:p>
            <a:pPr algn="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Научный руководитель:</a:t>
            </a:r>
          </a:p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Ларин Александр Владимирович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https://masyan.ru/upload/2017/12/machine_learning-1024x72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 trans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4483"/>
            <a:ext cx="5400600" cy="38183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1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909953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H="1">
            <a:off x="107504" y="1268760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486" y="594678"/>
            <a:ext cx="2887546" cy="81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086" y="594678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" y="0"/>
            <a:ext cx="30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Выявление мошенничества в фин. отчетности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830159"/>
            <a:ext cx="1584176" cy="338554"/>
          </a:xfrm>
          <a:prstGeom prst="rect">
            <a:avLst/>
          </a:prstGeom>
          <a:noFill/>
          <a:ln w="22225">
            <a:solidFill>
              <a:srgbClr val="CC7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C7900"/>
                </a:solidFill>
                <a:cs typeface="Times New Roman" pitchFamily="18" charset="0"/>
              </a:rPr>
              <a:t>Актуальность</a:t>
            </a:r>
            <a:endParaRPr lang="ru-RU" sz="1600" b="1" dirty="0">
              <a:solidFill>
                <a:srgbClr val="CC79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0850" y="-108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для выявления мошенничества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07503" y="65709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722390" y="6544564"/>
            <a:ext cx="34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76942" y="594677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978101" y="-36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Подбор оптимального алгоритма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9792" y="851008"/>
            <a:ext cx="2736304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Формализация задачи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6942" y="837510"/>
            <a:ext cx="2736304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Эконометрические приемы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3" y="1412847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Образование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66154" y="1411166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Медицинская диагностика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2611" y="2456087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Маркетинг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66153" y="2456087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Логистика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2769" y="3464199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 человеческими ресурсами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66154" y="3464199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Биоинформатика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0520" y="4472311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Кредитный скоринг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53362" y="4472311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Аудит-аналитика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645" y="5480423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Биржевой технический анализ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53362" y="5480423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Распознавание речи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4139952" y="1344024"/>
            <a:ext cx="720081" cy="5181320"/>
          </a:xfrm>
          <a:prstGeom prst="chevron">
            <a:avLst>
              <a:gd name="adj" fmla="val 72767"/>
            </a:avLst>
          </a:prstGeom>
          <a:solidFill>
            <a:srgbClr val="CC7900">
              <a:alpha val="50196"/>
            </a:srgbClr>
          </a:solidFill>
          <a:ln>
            <a:solidFill>
              <a:srgbClr val="E478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63379" y="168376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Области применения машинного обучения</a:t>
            </a:r>
            <a:endParaRPr lang="ru-RU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079400" y="2791554"/>
            <a:ext cx="38091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 работы:</a:t>
            </a:r>
          </a:p>
          <a:p>
            <a:r>
              <a:rPr lang="ru-RU" dirty="0" smtClean="0"/>
              <a:t>- Тестирование наиболее популярных алгоритмов машинного обучения </a:t>
            </a:r>
            <a:r>
              <a:rPr lang="ru-RU" dirty="0"/>
              <a:t>на основании данных финансовой отчетности и аудиторских заключений различных </a:t>
            </a:r>
            <a:r>
              <a:rPr lang="ru-RU" dirty="0" smtClean="0"/>
              <a:t>компаний с использованием гиперпараметрической оптимизации;</a:t>
            </a:r>
          </a:p>
          <a:p>
            <a:endParaRPr lang="ru-RU" dirty="0" smtClean="0"/>
          </a:p>
          <a:p>
            <a:r>
              <a:rPr lang="ru-RU" dirty="0" smtClean="0"/>
              <a:t>- Выявление наиболее точного алгоритма оценки</a:t>
            </a:r>
            <a:endParaRPr lang="ru-RU" dirty="0"/>
          </a:p>
        </p:txBody>
      </p:sp>
      <p:sp>
        <p:nvSpPr>
          <p:cNvPr id="34" name="Стрелка вниз 33"/>
          <p:cNvSpPr/>
          <p:nvPr/>
        </p:nvSpPr>
        <p:spPr>
          <a:xfrm>
            <a:off x="5848677" y="5336407"/>
            <a:ext cx="373018" cy="28803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Робот Бесплатные Ико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237" y="1506413"/>
            <a:ext cx="1058491" cy="105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5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Развернутая стрелка 21"/>
          <p:cNvSpPr/>
          <p:nvPr/>
        </p:nvSpPr>
        <p:spPr>
          <a:xfrm rot="5400000">
            <a:off x="2393700" y="215581"/>
            <a:ext cx="4500615" cy="7776864"/>
          </a:xfrm>
          <a:prstGeom prst="uturnArrow">
            <a:avLst>
              <a:gd name="adj1" fmla="val 34078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CC7900">
              <a:alpha val="56000"/>
            </a:srgbClr>
          </a:solidFill>
          <a:ln>
            <a:solidFill>
              <a:srgbClr val="CC7900">
                <a:alpha val="4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flipH="1">
            <a:off x="107504" y="1268760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486" y="594678"/>
            <a:ext cx="2887546" cy="81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086" y="594678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30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Выявление мошенничества в фин. отчетности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36712"/>
            <a:ext cx="1584176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Актуальность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0850" y="-108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для выявления мошенничества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6942" y="594677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978101" y="-36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Подбор оптимального алгоритма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836712"/>
            <a:ext cx="2736304" cy="338554"/>
          </a:xfrm>
          <a:prstGeom prst="rect">
            <a:avLst/>
          </a:prstGeom>
          <a:noFill/>
          <a:ln w="22225">
            <a:solidFill>
              <a:srgbClr val="CC7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C7900"/>
                </a:solidFill>
                <a:cs typeface="Times New Roman" pitchFamily="18" charset="0"/>
              </a:rPr>
              <a:t>Формализация задачи</a:t>
            </a:r>
            <a:endParaRPr lang="ru-RU" sz="1600" b="1" dirty="0">
              <a:solidFill>
                <a:srgbClr val="CC7900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6942" y="837510"/>
            <a:ext cx="2736304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Эконометрические приемы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07503" y="65709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722390" y="6544564"/>
            <a:ext cx="34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34" y="2005378"/>
            <a:ext cx="2184242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Выявление фактов фальсификации финансовой отчетности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869720" y="2461839"/>
            <a:ext cx="2013072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Определение «красных флагов»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067944" y="4509120"/>
            <a:ext cx="1944216" cy="1477328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Разработка регрессионных моделей </a:t>
            </a:r>
            <a:r>
              <a:rPr lang="ru-RU" dirty="0"/>
              <a:t>оценки вероятности мошенничества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334" y="4874723"/>
            <a:ext cx="2199850" cy="92333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Применение методов машинного обучения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3408" y="3468851"/>
            <a:ext cx="2448272" cy="1077218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 w="15875">
            <a:solidFill>
              <a:schemeClr val="accent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Факторы, свидетельствующие </a:t>
            </a:r>
            <a:r>
              <a:rPr lang="ru-RU" sz="1600" dirty="0"/>
              <a:t>о высокой вероятности </a:t>
            </a:r>
            <a:r>
              <a:rPr lang="ru-RU" sz="1600" dirty="0" smtClean="0"/>
              <a:t>мошенничества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680483" y="3743549"/>
            <a:ext cx="1890125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Математические модели выявления мошенничества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38476" y="2534419"/>
            <a:ext cx="1456219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Учет / аудит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5256076" y="2461839"/>
            <a:ext cx="648072" cy="51449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494695" y="2461839"/>
            <a:ext cx="648072" cy="51449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7301510" y="3162267"/>
            <a:ext cx="648072" cy="51449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10800000">
            <a:off x="5982632" y="4874723"/>
            <a:ext cx="648072" cy="51449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0800000">
            <a:off x="3419872" y="4990538"/>
            <a:ext cx="648072" cy="51449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771680" y="3984332"/>
            <a:ext cx="353498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6306667" y="3108170"/>
            <a:ext cx="0" cy="876162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1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H="1">
            <a:off x="74363" y="1268760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486" y="594678"/>
            <a:ext cx="2887546" cy="81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086" y="594678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30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Выявление мошенничества в фин. отчетности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36712"/>
            <a:ext cx="1584176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Актуальность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0850" y="-108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для выявления мошенничества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6942" y="594677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978101" y="-36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Подбор оптимального алгоритма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837510"/>
            <a:ext cx="2736304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Формализация задачи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6942" y="837510"/>
            <a:ext cx="2736304" cy="338554"/>
          </a:xfrm>
          <a:prstGeom prst="rect">
            <a:avLst/>
          </a:prstGeom>
          <a:noFill/>
          <a:ln w="22225">
            <a:solidFill>
              <a:srgbClr val="CC7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C7900"/>
                </a:solidFill>
                <a:cs typeface="Times New Roman" pitchFamily="18" charset="0"/>
              </a:rPr>
              <a:t>Эконометрические приемы</a:t>
            </a:r>
            <a:endParaRPr lang="ru-RU" sz="1600" b="1" dirty="0">
              <a:solidFill>
                <a:srgbClr val="CC7900"/>
              </a:solidFill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07503" y="65709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722390" y="6544564"/>
            <a:ext cx="34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84299" y="1412776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Модель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Бениша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833141" y="1341215"/>
            <a:ext cx="0" cy="522975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868144" y="1412776"/>
            <a:ext cx="1857866" cy="900905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Модель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Роксас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184" y="2564903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/>
              <a:t>2400 американских компаний;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/>
              <a:t>8 показателей;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/>
              <a:t>Модель бинарного выбора;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/>
              <a:t>Индексная форма показателей</a:t>
            </a:r>
            <a:endParaRPr lang="ru-RU" b="1" i="1" dirty="0"/>
          </a:p>
        </p:txBody>
      </p:sp>
      <p:sp>
        <p:nvSpPr>
          <p:cNvPr id="19" name="Стрелка углом вверх 18"/>
          <p:cNvSpPr/>
          <p:nvPr/>
        </p:nvSpPr>
        <p:spPr>
          <a:xfrm rot="10800000">
            <a:off x="536227" y="1828715"/>
            <a:ext cx="648072" cy="658239"/>
          </a:xfrm>
          <a:prstGeom prst="bentUpArrow">
            <a:avLst/>
          </a:prstGeom>
          <a:solidFill>
            <a:srgbClr val="CC7900">
              <a:alpha val="49000"/>
            </a:srgbClr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20718" y="3765232"/>
            <a:ext cx="47833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500" dirty="0" smtClean="0"/>
              <a:t>Индекс </a:t>
            </a:r>
            <a:r>
              <a:rPr lang="ru-RU" sz="1500" dirty="0"/>
              <a:t>дневных продаж в дебиторской </a:t>
            </a:r>
            <a:r>
              <a:rPr lang="ru-RU" sz="1500" dirty="0" smtClean="0"/>
              <a:t>задолженности</a:t>
            </a:r>
          </a:p>
          <a:p>
            <a:pPr marL="285750" indent="-285750">
              <a:buFontTx/>
              <a:buChar char="-"/>
            </a:pPr>
            <a:r>
              <a:rPr lang="ru-RU" sz="1500" dirty="0"/>
              <a:t>Индекс рентабельности продаж по валовой </a:t>
            </a:r>
            <a:r>
              <a:rPr lang="ru-RU" sz="1500" dirty="0" smtClean="0"/>
              <a:t>прибыли</a:t>
            </a:r>
          </a:p>
          <a:p>
            <a:pPr marL="285750" indent="-285750">
              <a:buFontTx/>
              <a:buChar char="-"/>
            </a:pPr>
            <a:r>
              <a:rPr lang="ru-RU" sz="1500" dirty="0"/>
              <a:t>Индекс качества </a:t>
            </a:r>
            <a:r>
              <a:rPr lang="ru-RU" sz="1500" dirty="0" smtClean="0"/>
              <a:t>активов</a:t>
            </a:r>
          </a:p>
          <a:p>
            <a:pPr marL="285750" indent="-285750">
              <a:buFontTx/>
              <a:buChar char="-"/>
            </a:pPr>
            <a:r>
              <a:rPr lang="ru-RU" sz="1500" dirty="0"/>
              <a:t>Индекс роста </a:t>
            </a:r>
            <a:r>
              <a:rPr lang="ru-RU" sz="1500" dirty="0" smtClean="0"/>
              <a:t>выручки</a:t>
            </a:r>
          </a:p>
          <a:p>
            <a:pPr marL="285750" indent="-285750">
              <a:buFontTx/>
              <a:buChar char="-"/>
            </a:pPr>
            <a:r>
              <a:rPr lang="ru-RU" sz="1500" dirty="0"/>
              <a:t>Индекс </a:t>
            </a:r>
            <a:r>
              <a:rPr lang="ru-RU" sz="1500" dirty="0" smtClean="0"/>
              <a:t>амортизации коммерческих </a:t>
            </a:r>
            <a:r>
              <a:rPr lang="ru-RU" sz="1500" dirty="0"/>
              <a:t>и управленческих </a:t>
            </a:r>
            <a:r>
              <a:rPr lang="ru-RU" sz="1500" dirty="0" smtClean="0"/>
              <a:t>расходов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Индекс </a:t>
            </a:r>
            <a:r>
              <a:rPr lang="ru-RU" sz="1500" dirty="0"/>
              <a:t>коэффициента финансовой </a:t>
            </a:r>
            <a:r>
              <a:rPr lang="ru-RU" sz="1500" dirty="0" smtClean="0"/>
              <a:t> зависимости</a:t>
            </a:r>
          </a:p>
          <a:p>
            <a:pPr marL="285750" indent="-285750">
              <a:buFontTx/>
              <a:buChar char="-"/>
            </a:pPr>
            <a:r>
              <a:rPr lang="ru-RU" sz="1500" dirty="0"/>
              <a:t>Начисления к активам</a:t>
            </a:r>
            <a:endParaRPr lang="ru-RU" sz="1500" dirty="0" smtClean="0"/>
          </a:p>
        </p:txBody>
      </p:sp>
      <p:sp>
        <p:nvSpPr>
          <p:cNvPr id="23" name="Стрелка углом вверх 22"/>
          <p:cNvSpPr/>
          <p:nvPr/>
        </p:nvSpPr>
        <p:spPr>
          <a:xfrm rot="10800000" flipH="1">
            <a:off x="7726010" y="1800377"/>
            <a:ext cx="652452" cy="658239"/>
          </a:xfrm>
          <a:prstGeom prst="bentUpArrow">
            <a:avLst/>
          </a:prstGeom>
          <a:solidFill>
            <a:srgbClr val="CC7900">
              <a:alpha val="49000"/>
            </a:srgbClr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540593" y="6140909"/>
            <a:ext cx="173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Точность 62%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934704" y="2564903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i="1" dirty="0" smtClean="0"/>
              <a:t>93</a:t>
            </a:r>
            <a:r>
              <a:rPr lang="ru-RU" b="1" i="1" dirty="0" smtClean="0"/>
              <a:t> американских компаний;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i="1" dirty="0"/>
              <a:t>5</a:t>
            </a:r>
            <a:r>
              <a:rPr lang="ru-RU" b="1" i="1" dirty="0" smtClean="0"/>
              <a:t> показателей;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/>
              <a:t>Модель бинарного выбора;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/>
              <a:t>Индексная форма показателей</a:t>
            </a:r>
            <a:endParaRPr lang="ru-RU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04047" y="3951754"/>
            <a:ext cx="39604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500" dirty="0" smtClean="0"/>
              <a:t>Индекс </a:t>
            </a:r>
            <a:r>
              <a:rPr lang="ru-RU" sz="1500" dirty="0"/>
              <a:t>дневных продаж в дебиторской </a:t>
            </a:r>
            <a:r>
              <a:rPr lang="ru-RU" sz="1500" dirty="0" smtClean="0"/>
              <a:t>задолженности</a:t>
            </a:r>
          </a:p>
          <a:p>
            <a:pPr marL="285750" indent="-285750">
              <a:buFontTx/>
              <a:buChar char="-"/>
            </a:pPr>
            <a:r>
              <a:rPr lang="ru-RU" sz="1500" dirty="0"/>
              <a:t>Индекс рентабельности продаж по валовой </a:t>
            </a:r>
            <a:r>
              <a:rPr lang="ru-RU" sz="1500" dirty="0" smtClean="0"/>
              <a:t>прибыли</a:t>
            </a:r>
          </a:p>
          <a:p>
            <a:pPr marL="285750" indent="-285750">
              <a:buFontTx/>
              <a:buChar char="-"/>
            </a:pPr>
            <a:r>
              <a:rPr lang="ru-RU" sz="1500" dirty="0"/>
              <a:t>Индекс качества </a:t>
            </a:r>
            <a:r>
              <a:rPr lang="ru-RU" sz="1500" dirty="0" smtClean="0"/>
              <a:t>активов</a:t>
            </a:r>
          </a:p>
          <a:p>
            <a:pPr marL="285750" indent="-285750">
              <a:buFontTx/>
              <a:buChar char="-"/>
            </a:pPr>
            <a:r>
              <a:rPr lang="ru-RU" sz="1500" dirty="0"/>
              <a:t>Индекс роста </a:t>
            </a:r>
            <a:r>
              <a:rPr lang="ru-RU" sz="1500" dirty="0" smtClean="0"/>
              <a:t>выручки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74334" y="5771577"/>
            <a:ext cx="181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Точность </a:t>
            </a:r>
            <a:r>
              <a:rPr lang="en-US" b="1" dirty="0" smtClean="0"/>
              <a:t>58</a:t>
            </a:r>
            <a:r>
              <a:rPr lang="ru-RU" b="1" dirty="0" smtClean="0"/>
              <a:t>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515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H="1">
            <a:off x="74363" y="1268760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486" y="594678"/>
            <a:ext cx="2887546" cy="815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086" y="594678"/>
            <a:ext cx="2887546" cy="81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30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Выявление мошенничества в фин. отчетности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836712"/>
            <a:ext cx="1584176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Методы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ML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0850" y="-108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для выявления мошенничества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6942" y="594677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978101" y="-36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Подбор оптимального алгоритма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835729"/>
            <a:ext cx="4176464" cy="338554"/>
          </a:xfrm>
          <a:prstGeom prst="rect">
            <a:avLst/>
          </a:prstGeom>
          <a:noFill/>
          <a:ln w="22225">
            <a:solidFill>
              <a:srgbClr val="CC7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C7900"/>
                </a:solidFill>
                <a:cs typeface="Times New Roman" pitchFamily="18" charset="0"/>
              </a:rPr>
              <a:t>Формализация работы классификатора</a:t>
            </a:r>
            <a:endParaRPr lang="ru-RU" sz="1600" b="1" dirty="0">
              <a:solidFill>
                <a:srgbClr val="CC7900"/>
              </a:solidFill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07503" y="65709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722390" y="6544564"/>
            <a:ext cx="34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7028" y="1412776"/>
            <a:ext cx="2955653" cy="136815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Применение методов машинного обучения для выявления фактов фальсификации финансовой отчетности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1773686"/>
            <a:ext cx="2513054" cy="584775"/>
          </a:xfrm>
          <a:prstGeom prst="rect">
            <a:avLst/>
          </a:prstGeom>
          <a:solidFill>
            <a:schemeClr val="bg1"/>
          </a:solidFill>
          <a:ln w="15875" cmpd="sng">
            <a:solidFill>
              <a:schemeClr val="accent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Бинарная классификация;</a:t>
            </a:r>
          </a:p>
          <a:p>
            <a:r>
              <a:rPr lang="ru-RU" sz="1600" dirty="0" smtClean="0"/>
              <a:t>Обучение с учителем</a:t>
            </a:r>
            <a:endParaRPr lang="ru-RU" sz="16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07504" y="2974273"/>
            <a:ext cx="8856985" cy="654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22127" y="1301505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i="1" dirty="0" smtClean="0"/>
              <a:t>1 – отсутствие выявленных фактов мошенничества;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i="1" dirty="0" smtClean="0"/>
              <a:t>0 – наличие выявленных фактов мошенничества</a:t>
            </a:r>
            <a:endParaRPr lang="ru-RU" sz="1600" b="1" i="1" dirty="0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3218149" y="1829089"/>
            <a:ext cx="324035" cy="51449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22217" y="4019919"/>
            <a:ext cx="3419967" cy="2344347"/>
            <a:chOff x="287937" y="3861048"/>
            <a:chExt cx="3419967" cy="2344347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87937" y="3861048"/>
              <a:ext cx="3419967" cy="234434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857400" y="4050312"/>
              <a:ext cx="1706488" cy="1034871"/>
            </a:xfrm>
            <a:prstGeom prst="rect">
              <a:avLst/>
            </a:prstGeom>
            <a:solidFill>
              <a:srgbClr val="CC7900">
                <a:alpha val="33000"/>
              </a:srgbClr>
            </a:solidFill>
            <a:ln w="19050">
              <a:solidFill>
                <a:srgbClr val="CC7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Тренировочный набор данных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857400" y="5085184"/>
              <a:ext cx="1706488" cy="504056"/>
            </a:xfrm>
            <a:prstGeom prst="rect">
              <a:avLst/>
            </a:prstGeom>
            <a:solidFill>
              <a:srgbClr val="CC7900">
                <a:alpha val="33000"/>
              </a:srgbClr>
            </a:solidFill>
            <a:ln w="19050">
              <a:solidFill>
                <a:srgbClr val="CC7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Тестовый набор данных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95536" y="4437112"/>
              <a:ext cx="1080120" cy="504056"/>
            </a:xfrm>
            <a:prstGeom prst="rect">
              <a:avLst/>
            </a:prstGeom>
            <a:solidFill>
              <a:srgbClr val="CC7900">
                <a:alpha val="33000"/>
              </a:srgbClr>
            </a:solidFill>
            <a:ln w="19050">
              <a:solidFill>
                <a:srgbClr val="CC7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Метки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95536" y="5085184"/>
              <a:ext cx="1080120" cy="689073"/>
            </a:xfrm>
            <a:prstGeom prst="rect">
              <a:avLst/>
            </a:prstGeom>
            <a:solidFill>
              <a:srgbClr val="CC7900">
                <a:alpha val="33000"/>
              </a:srgbClr>
            </a:solidFill>
            <a:ln w="19050">
              <a:solidFill>
                <a:srgbClr val="CC7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Исходные</a:t>
              </a:r>
            </a:p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данные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71525" y="5836063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Предобработка</a:t>
              </a:r>
              <a:endParaRPr lang="ru-RU" b="1" i="1" dirty="0"/>
            </a:p>
          </p:txBody>
        </p:sp>
      </p:grpSp>
      <p:sp>
        <p:nvSpPr>
          <p:cNvPr id="31" name="Стрелка вправо 30"/>
          <p:cNvSpPr/>
          <p:nvPr/>
        </p:nvSpPr>
        <p:spPr>
          <a:xfrm>
            <a:off x="1313174" y="5061223"/>
            <a:ext cx="482170" cy="25202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ая прямоугольная выноска 31"/>
          <p:cNvSpPr/>
          <p:nvPr/>
        </p:nvSpPr>
        <p:spPr>
          <a:xfrm>
            <a:off x="976397" y="3112368"/>
            <a:ext cx="2949164" cy="782840"/>
          </a:xfrm>
          <a:prstGeom prst="wedgeRoundRectCallout">
            <a:avLst>
              <a:gd name="adj1" fmla="val -41273"/>
              <a:gd name="adj2" fmla="val 71203"/>
              <a:gd name="adj3" fmla="val 16667"/>
            </a:avLst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chemeClr val="tx1"/>
                </a:solidFill>
              </a:rPr>
              <a:t>Выделение и масштабирование признаков;</a:t>
            </a: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Взятие выборок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3635896" y="4019921"/>
            <a:ext cx="1754231" cy="2344347"/>
            <a:chOff x="4041905" y="4019921"/>
            <a:chExt cx="1754231" cy="2344347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4041905" y="4019921"/>
              <a:ext cx="1754231" cy="234434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с одним вырезанным углом 33"/>
            <p:cNvSpPr/>
            <p:nvPr/>
          </p:nvSpPr>
          <p:spPr>
            <a:xfrm>
              <a:off x="4211960" y="4437112"/>
              <a:ext cx="1440160" cy="754982"/>
            </a:xfrm>
            <a:prstGeom prst="snip1Rect">
              <a:avLst/>
            </a:prstGeom>
            <a:solidFill>
              <a:srgbClr val="CC7900">
                <a:alpha val="33000"/>
              </a:srgbClr>
            </a:solidFill>
            <a:ln w="19050">
              <a:solidFill>
                <a:srgbClr val="CC7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Алгоритм обучения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1485" y="5953384"/>
              <a:ext cx="1201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Обучение</a:t>
              </a:r>
              <a:endParaRPr lang="ru-RU" b="1" i="1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508104" y="4019921"/>
            <a:ext cx="1754231" cy="2344347"/>
            <a:chOff x="5961244" y="3978369"/>
            <a:chExt cx="1754231" cy="2344347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5961244" y="3978369"/>
              <a:ext cx="1754231" cy="234434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411824" y="4094203"/>
              <a:ext cx="853069" cy="504056"/>
            </a:xfrm>
            <a:prstGeom prst="rect">
              <a:avLst/>
            </a:prstGeom>
            <a:solidFill>
              <a:srgbClr val="CC7900">
                <a:alpha val="33000"/>
              </a:srgbClr>
            </a:solidFill>
            <a:ln w="19050">
              <a:solidFill>
                <a:srgbClr val="CC7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Метки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076943" y="4755600"/>
              <a:ext cx="1519393" cy="558294"/>
            </a:xfrm>
            <a:prstGeom prst="rect">
              <a:avLst/>
            </a:prstGeom>
            <a:solidFill>
              <a:srgbClr val="CC7900">
                <a:alpha val="33000"/>
              </a:srgbClr>
            </a:solidFill>
            <a:ln w="19050">
              <a:solidFill>
                <a:srgbClr val="CC7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Наилучшая модель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Скругленная прямоугольная выноска 41"/>
          <p:cNvSpPr/>
          <p:nvPr/>
        </p:nvSpPr>
        <p:spPr>
          <a:xfrm>
            <a:off x="4077960" y="3121852"/>
            <a:ext cx="3518375" cy="782840"/>
          </a:xfrm>
          <a:prstGeom prst="wedgeRoundRectCallout">
            <a:avLst>
              <a:gd name="adj1" fmla="val -41273"/>
              <a:gd name="adj2" fmla="val 71203"/>
              <a:gd name="adj3" fmla="val 16667"/>
            </a:avLst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chemeClr val="tx1"/>
                </a:solidFill>
              </a:rPr>
              <a:t>Отбор модели;</a:t>
            </a: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Кросс-</a:t>
            </a:r>
            <a:r>
              <a:rPr lang="ru-RU" sz="1400" b="1" i="1" dirty="0" err="1" smtClean="0">
                <a:solidFill>
                  <a:schemeClr val="tx1"/>
                </a:solidFill>
              </a:rPr>
              <a:t>валидация</a:t>
            </a:r>
            <a:r>
              <a:rPr lang="ru-RU" sz="1400" b="1" i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Гиперпараметрическая оптимизация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389770" y="4015064"/>
            <a:ext cx="1612668" cy="23443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556377" y="4509120"/>
            <a:ext cx="1264095" cy="558294"/>
          </a:xfrm>
          <a:prstGeom prst="rect">
            <a:avLst/>
          </a:prstGeom>
          <a:solidFill>
            <a:srgbClr val="CC7900">
              <a:alpha val="33000"/>
            </a:srgbClr>
          </a:solidFill>
          <a:ln w="19050"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Новые данные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761889" y="5416416"/>
            <a:ext cx="853069" cy="504056"/>
          </a:xfrm>
          <a:prstGeom prst="rect">
            <a:avLst/>
          </a:prstGeom>
          <a:solidFill>
            <a:srgbClr val="CC7900">
              <a:alpha val="33000"/>
            </a:srgbClr>
          </a:solidFill>
          <a:ln w="19050"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Метки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63178" y="5949280"/>
            <a:ext cx="120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Оценка</a:t>
            </a:r>
            <a:endParaRPr lang="ru-RU" b="1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7656362" y="5977165"/>
            <a:ext cx="1308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Прогноз</a:t>
            </a:r>
            <a:endParaRPr lang="ru-RU" b="1" i="1" dirty="0"/>
          </a:p>
        </p:txBody>
      </p:sp>
      <p:sp>
        <p:nvSpPr>
          <p:cNvPr id="49" name="Стрелка вправо 48"/>
          <p:cNvSpPr/>
          <p:nvPr/>
        </p:nvSpPr>
        <p:spPr>
          <a:xfrm>
            <a:off x="3402043" y="4750993"/>
            <a:ext cx="403908" cy="25202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>
            <a:off x="5267019" y="4886942"/>
            <a:ext cx="356784" cy="25202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5400000">
            <a:off x="8010031" y="5128677"/>
            <a:ext cx="356784" cy="25202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7161487" y="4797152"/>
            <a:ext cx="356784" cy="25202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402043" y="5588591"/>
            <a:ext cx="298317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405306" y="5373629"/>
            <a:ext cx="0" cy="24490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450979" y="5920472"/>
            <a:ext cx="471330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7174647" y="4389310"/>
            <a:ext cx="0" cy="153180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801658" y="4387783"/>
            <a:ext cx="372989" cy="152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2482553" y="5776051"/>
            <a:ext cx="0" cy="157514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6383499" y="4630753"/>
            <a:ext cx="0" cy="157514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3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H="1">
            <a:off x="74363" y="1268760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486" y="594678"/>
            <a:ext cx="2887546" cy="815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086" y="594678"/>
            <a:ext cx="2887546" cy="81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30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Выявление мошенничества в фин. отчетности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836712"/>
            <a:ext cx="1584176" cy="338554"/>
          </a:xfrm>
          <a:prstGeom prst="rect">
            <a:avLst/>
          </a:prstGeom>
          <a:noFill/>
          <a:ln w="22225">
            <a:solidFill>
              <a:srgbClr val="CC7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C7900"/>
                </a:solidFill>
                <a:cs typeface="Times New Roman" pitchFamily="18" charset="0"/>
              </a:rPr>
              <a:t>Методы </a:t>
            </a:r>
            <a:r>
              <a:rPr lang="en-US" sz="1600" b="1" dirty="0" smtClean="0">
                <a:solidFill>
                  <a:srgbClr val="CC7900"/>
                </a:solidFill>
                <a:cs typeface="Times New Roman" pitchFamily="18" charset="0"/>
              </a:rPr>
              <a:t>ML</a:t>
            </a:r>
            <a:endParaRPr lang="ru-RU" sz="1600" b="1" dirty="0">
              <a:solidFill>
                <a:srgbClr val="CC7900"/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0850" y="-108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для выявления мошенничества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6942" y="594677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978101" y="-36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Подбор оптимального алгоритма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835729"/>
            <a:ext cx="4176464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Формализация работы классификатора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07503" y="65709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722390" y="6544564"/>
            <a:ext cx="34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5" y="1412848"/>
            <a:ext cx="1224135" cy="99189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k Nearest Neighbors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92622" y="1412845"/>
            <a:ext cx="995202" cy="1005799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Decision Tree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5857" y="1412845"/>
            <a:ext cx="1224135" cy="98137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Logistic Regression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00235" y="1428987"/>
            <a:ext cx="1211925" cy="991901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Support Vector Machine 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72554" y="1428987"/>
            <a:ext cx="1107758" cy="991901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Random Forest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89165" y="1435102"/>
            <a:ext cx="1087291" cy="98137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Gradient </a:t>
            </a:r>
            <a:r>
              <a:rPr lang="en-US" sz="1600" b="1" dirty="0"/>
              <a:t>Boosting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55977" y="3501008"/>
            <a:ext cx="8856985" cy="654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Нашивка 20"/>
          <p:cNvSpPr/>
          <p:nvPr/>
        </p:nvSpPr>
        <p:spPr>
          <a:xfrm rot="5400000">
            <a:off x="4318004" y="-1671346"/>
            <a:ext cx="502427" cy="8830911"/>
          </a:xfrm>
          <a:prstGeom prst="chevron">
            <a:avLst>
              <a:gd name="adj" fmla="val 56556"/>
            </a:avLst>
          </a:prstGeom>
          <a:solidFill>
            <a:srgbClr val="CC7900">
              <a:alpha val="50196"/>
            </a:srgbClr>
          </a:solidFill>
          <a:ln>
            <a:solidFill>
              <a:srgbClr val="E478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68623" y="3067332"/>
            <a:ext cx="249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Алгоритмы обучения</a:t>
            </a:r>
            <a:endParaRPr lang="ru-RU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79513" y="4221088"/>
            <a:ext cx="3997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Оптимизация гиперпараметров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Оценка по усредненным значениям метрик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Перевыбор набора данных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Различные алгоритмы обучения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Выбор наиболее устойчивого к разбиениям алгоритма</a:t>
            </a:r>
            <a:endParaRPr lang="ru-RU" dirty="0"/>
          </a:p>
        </p:txBody>
      </p:sp>
      <p:sp>
        <p:nvSpPr>
          <p:cNvPr id="24" name="Правая фигурная скобка 23"/>
          <p:cNvSpPr/>
          <p:nvPr/>
        </p:nvSpPr>
        <p:spPr>
          <a:xfrm>
            <a:off x="4067944" y="4202064"/>
            <a:ext cx="360040" cy="2166344"/>
          </a:xfrm>
          <a:prstGeom prst="rightBrace">
            <a:avLst>
              <a:gd name="adj1" fmla="val 38053"/>
              <a:gd name="adj2" fmla="val 50365"/>
            </a:avLst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53802" y="3555733"/>
            <a:ext cx="433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Часто не учитывается в исследованиях при выборе алгоритма:</a:t>
            </a:r>
            <a:endParaRPr lang="ru-RU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499992" y="4676943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Необходимо использовать данный перечень для всех алгоритмов обучения 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604599" y="4775085"/>
            <a:ext cx="1440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Поиск наилучшего алгоритма</a:t>
            </a:r>
            <a:endParaRPr lang="ru-RU" b="1" i="1" dirty="0"/>
          </a:p>
        </p:txBody>
      </p:sp>
      <p:sp>
        <p:nvSpPr>
          <p:cNvPr id="31" name="Стрелка вниз 30"/>
          <p:cNvSpPr/>
          <p:nvPr/>
        </p:nvSpPr>
        <p:spPr>
          <a:xfrm rot="5400000">
            <a:off x="7123638" y="4908068"/>
            <a:ext cx="288032" cy="65736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H="1">
            <a:off x="74363" y="1268760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486" y="594678"/>
            <a:ext cx="2887546" cy="815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9415" y="594675"/>
            <a:ext cx="2887546" cy="81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30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Выявление мошенничества в фин. отчетности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836712"/>
            <a:ext cx="1872208" cy="338554"/>
          </a:xfrm>
          <a:prstGeom prst="rect">
            <a:avLst/>
          </a:prstGeom>
          <a:noFill/>
          <a:ln w="22225">
            <a:solidFill>
              <a:srgbClr val="CC7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CC7900"/>
                </a:solidFill>
                <a:cs typeface="Times New Roman" pitchFamily="18" charset="0"/>
              </a:rPr>
              <a:t>Препроцессинг</a:t>
            </a:r>
            <a:endParaRPr lang="ru-RU" sz="1600" b="1" dirty="0">
              <a:solidFill>
                <a:srgbClr val="CC7900"/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0850" y="-108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для выявления мошенничества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087" y="594676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978101" y="-36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Подбор оптимального алгоритма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816" y="836712"/>
            <a:ext cx="3384376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Оптимизация гиперпараметров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07503" y="65709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722390" y="6544564"/>
            <a:ext cx="34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18678" y="836712"/>
            <a:ext cx="1785770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Результаты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538860" y="1341216"/>
            <a:ext cx="0" cy="511212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7585" y="1268760"/>
            <a:ext cx="273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Библиотечные ресурсы</a:t>
            </a:r>
            <a:endParaRPr lang="ru-RU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51801" y="1643935"/>
            <a:ext cx="21860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 smtClean="0"/>
              <a:t>SCIKIT - LEARN</a:t>
            </a:r>
            <a:endParaRPr lang="ru-RU" sz="2000" b="1" dirty="0" smtClean="0"/>
          </a:p>
          <a:p>
            <a:endParaRPr lang="ru-RU" sz="2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 smtClean="0"/>
              <a:t>NUMPY</a:t>
            </a:r>
            <a:endParaRPr lang="ru-RU" sz="2000" b="1" dirty="0" smtClean="0"/>
          </a:p>
          <a:p>
            <a:endParaRPr lang="ru-RU" sz="2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 smtClean="0"/>
              <a:t>PANDAS</a:t>
            </a:r>
            <a:r>
              <a:rPr lang="ru-RU" sz="2000" b="1" dirty="0" smtClean="0"/>
              <a:t> </a:t>
            </a:r>
          </a:p>
          <a:p>
            <a:endParaRPr lang="ru-RU" sz="2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 smtClean="0"/>
              <a:t>HYPEROPT</a:t>
            </a:r>
            <a:endParaRPr lang="ru-RU" sz="2000" b="1" dirty="0" smtClean="0"/>
          </a:p>
        </p:txBody>
      </p:sp>
      <p:pic>
        <p:nvPicPr>
          <p:cNvPr id="5122" name="Picture 2" descr="http://firstxw.com/Images/2017-08-30/fix/2/66372-20170122163639004-21059769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9000"/>
            <a:ext cx="1383701" cy="80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mg.betapage.co/images/77640967-776414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92" y="2571042"/>
            <a:ext cx="1437058" cy="56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6" y="3318495"/>
            <a:ext cx="1912978" cy="39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единительная линия 21"/>
          <p:cNvCxnSpPr/>
          <p:nvPr/>
        </p:nvCxnSpPr>
        <p:spPr>
          <a:xfrm flipV="1">
            <a:off x="96979" y="3933055"/>
            <a:ext cx="4441880" cy="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47664" y="39330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Данные</a:t>
            </a:r>
            <a:endParaRPr lang="ru-RU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7503" y="4272677"/>
            <a:ext cx="46085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 smtClean="0"/>
              <a:t>21565 наблюдений до предобработки;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i="1" dirty="0" smtClean="0"/>
              <a:t>1678 </a:t>
            </a:r>
            <a:r>
              <a:rPr lang="ru-RU" sz="1600" i="1" dirty="0" smtClean="0"/>
              <a:t>компаний;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 smtClean="0"/>
              <a:t>Компании, торгующиеся на американских </a:t>
            </a:r>
          </a:p>
          <a:p>
            <a:r>
              <a:rPr lang="ru-RU" sz="1600" i="1" dirty="0"/>
              <a:t> </a:t>
            </a:r>
            <a:r>
              <a:rPr lang="ru-RU" sz="1600" i="1" dirty="0" smtClean="0"/>
              <a:t>     фондовых биржах;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 smtClean="0"/>
              <a:t>2000-2017 гг.;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 smtClean="0"/>
              <a:t>34 показателя финансово-хозяйственной </a:t>
            </a:r>
          </a:p>
          <a:p>
            <a:r>
              <a:rPr lang="ru-RU" sz="1600" i="1" dirty="0"/>
              <a:t> </a:t>
            </a:r>
            <a:r>
              <a:rPr lang="ru-RU" sz="1600" i="1" dirty="0" smtClean="0"/>
              <a:t>     деятельности компании;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 smtClean="0"/>
              <a:t>Целевая переменная – наличие/отсутствие </a:t>
            </a:r>
          </a:p>
          <a:p>
            <a:r>
              <a:rPr lang="ru-RU" sz="1600" i="1" dirty="0"/>
              <a:t> </a:t>
            </a:r>
            <a:r>
              <a:rPr lang="ru-RU" sz="1600" i="1" dirty="0" smtClean="0"/>
              <a:t>     факта мошенничества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508104" y="1255307"/>
            <a:ext cx="302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Этапы предобработки</a:t>
            </a:r>
            <a:endParaRPr lang="ru-RU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18070" y="1700807"/>
            <a:ext cx="35744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Удаление наблюдений, не имеющих показателей;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Удаление тех признаков, где доля пропусков  </a:t>
            </a:r>
            <a:r>
              <a:rPr lang="en-US" dirty="0" smtClean="0"/>
              <a:t>&gt;</a:t>
            </a:r>
            <a:r>
              <a:rPr lang="ru-RU" dirty="0" smtClean="0"/>
              <a:t> 30%;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Dummy</a:t>
            </a:r>
            <a:r>
              <a:rPr lang="ru-RU" dirty="0" smtClean="0"/>
              <a:t>-кодирование для категориальных признаков;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Замена пропусков при помощи импутации;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Стандартизация;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Описательная статистика 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4788024" y="1718394"/>
            <a:ext cx="409022" cy="432048"/>
          </a:xfrm>
          <a:prstGeom prst="ellipse">
            <a:avLst/>
          </a:prstGeom>
          <a:solidFill>
            <a:srgbClr val="CC7900">
              <a:alpha val="60000"/>
            </a:srgbClr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786787" y="2435145"/>
            <a:ext cx="409022" cy="432048"/>
          </a:xfrm>
          <a:prstGeom prst="ellipse">
            <a:avLst/>
          </a:prstGeom>
          <a:solidFill>
            <a:srgbClr val="CC7900">
              <a:alpha val="60000"/>
            </a:srgbClr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Овал 35"/>
          <p:cNvSpPr/>
          <p:nvPr/>
        </p:nvSpPr>
        <p:spPr>
          <a:xfrm>
            <a:off x="4788024" y="3284984"/>
            <a:ext cx="409022" cy="432048"/>
          </a:xfrm>
          <a:prstGeom prst="ellipse">
            <a:avLst/>
          </a:prstGeom>
          <a:solidFill>
            <a:srgbClr val="CC7900">
              <a:alpha val="60000"/>
            </a:srgbClr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798211" y="4117722"/>
            <a:ext cx="409022" cy="432048"/>
          </a:xfrm>
          <a:prstGeom prst="ellipse">
            <a:avLst/>
          </a:prstGeom>
          <a:solidFill>
            <a:srgbClr val="CC7900">
              <a:alpha val="60000"/>
            </a:srgbClr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" name="Овал 37"/>
          <p:cNvSpPr/>
          <p:nvPr/>
        </p:nvSpPr>
        <p:spPr>
          <a:xfrm>
            <a:off x="4786787" y="4941168"/>
            <a:ext cx="409022" cy="432048"/>
          </a:xfrm>
          <a:prstGeom prst="ellipse">
            <a:avLst/>
          </a:prstGeom>
          <a:solidFill>
            <a:srgbClr val="CC7900">
              <a:alpha val="60000"/>
            </a:srgbClr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798211" y="5516076"/>
            <a:ext cx="409022" cy="432048"/>
          </a:xfrm>
          <a:prstGeom prst="ellipse">
            <a:avLst/>
          </a:prstGeom>
          <a:solidFill>
            <a:srgbClr val="CC7900">
              <a:alpha val="60000"/>
            </a:srgbClr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708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H="1">
            <a:off x="74363" y="1268760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486" y="594678"/>
            <a:ext cx="2887546" cy="815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9415" y="594675"/>
            <a:ext cx="2887546" cy="81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30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Выявление мошенничества в фин. отчетности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0850" y="-108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для выявления мошенничества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087" y="594676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978101" y="-36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Подбор оптимального алгоритма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07503" y="65709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22390" y="6544564"/>
            <a:ext cx="34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8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174148" y="1753360"/>
            <a:ext cx="4557488" cy="432048"/>
            <a:chOff x="0" y="0"/>
            <a:chExt cx="3276600" cy="27305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0"/>
              <a:ext cx="546100" cy="273050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46100" y="0"/>
              <a:ext cx="546100" cy="273050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92200" y="0"/>
              <a:ext cx="546100" cy="273050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638300" y="0"/>
              <a:ext cx="546100" cy="273050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184400" y="0"/>
              <a:ext cx="546100" cy="2730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730500" y="0"/>
              <a:ext cx="546100" cy="2730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174147" y="2276872"/>
            <a:ext cx="3038325" cy="216024"/>
            <a:chOff x="0" y="0"/>
            <a:chExt cx="2190750" cy="10795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4610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09855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644650" y="0"/>
              <a:ext cx="546100" cy="1079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78551" y="2564904"/>
            <a:ext cx="3038325" cy="216024"/>
            <a:chOff x="0" y="0"/>
            <a:chExt cx="2190750" cy="10795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4610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098550" y="0"/>
              <a:ext cx="546100" cy="1079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64465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174148" y="2852936"/>
            <a:ext cx="3038325" cy="216024"/>
            <a:chOff x="0" y="0"/>
            <a:chExt cx="2190750" cy="10795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46100" y="0"/>
              <a:ext cx="546100" cy="1079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09855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64465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 rot="10800000">
            <a:off x="2194448" y="4005064"/>
            <a:ext cx="4557488" cy="432048"/>
            <a:chOff x="0" y="0"/>
            <a:chExt cx="3276600" cy="27305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0" y="0"/>
              <a:ext cx="546100" cy="273050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46100" y="0"/>
              <a:ext cx="546100" cy="273050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92200" y="0"/>
              <a:ext cx="546100" cy="273050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638300" y="0"/>
              <a:ext cx="546100" cy="273050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184400" y="0"/>
              <a:ext cx="546100" cy="2730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730500" y="0"/>
              <a:ext cx="546100" cy="2730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3722417" y="4528576"/>
            <a:ext cx="3038325" cy="216024"/>
            <a:chOff x="0" y="0"/>
            <a:chExt cx="2190750" cy="10795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54610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9855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644650" y="0"/>
              <a:ext cx="546100" cy="1079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726821" y="4816608"/>
            <a:ext cx="3038325" cy="216024"/>
            <a:chOff x="0" y="0"/>
            <a:chExt cx="2190750" cy="107950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4610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1098550" y="0"/>
              <a:ext cx="546100" cy="1079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64465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3722418" y="5104640"/>
            <a:ext cx="3038325" cy="216024"/>
            <a:chOff x="0" y="0"/>
            <a:chExt cx="2190750" cy="107950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546100" y="0"/>
              <a:ext cx="546100" cy="1079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09855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164465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0" y="0"/>
              <a:ext cx="546100" cy="107950"/>
            </a:xfrm>
            <a:prstGeom prst="rect">
              <a:avLst/>
            </a:prstGeom>
            <a:pattFill prst="pct3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68" name="Прямоугольник 67"/>
          <p:cNvSpPr/>
          <p:nvPr/>
        </p:nvSpPr>
        <p:spPr>
          <a:xfrm flipH="1">
            <a:off x="1665391" y="1916832"/>
            <a:ext cx="98297" cy="2395720"/>
          </a:xfrm>
          <a:prstGeom prst="rect">
            <a:avLst/>
          </a:prstGeom>
          <a:solidFill>
            <a:srgbClr val="CC7900"/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>
            <a:off x="1750543" y="1864280"/>
            <a:ext cx="396044" cy="196568"/>
          </a:xfrm>
          <a:prstGeom prst="rightArrow">
            <a:avLst/>
          </a:prstGeom>
          <a:solidFill>
            <a:srgbClr val="CC7900"/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1671117" y="3454327"/>
            <a:ext cx="498418" cy="196568"/>
          </a:xfrm>
          <a:prstGeom prst="rightArrow">
            <a:avLst/>
          </a:prstGeom>
          <a:solidFill>
            <a:srgbClr val="CC7900"/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1714538" y="4149080"/>
            <a:ext cx="458005" cy="196568"/>
          </a:xfrm>
          <a:prstGeom prst="rightArrow">
            <a:avLst/>
          </a:prstGeom>
          <a:solidFill>
            <a:srgbClr val="CC7900"/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е 78"/>
          <p:cNvSpPr txBox="1"/>
          <p:nvPr/>
        </p:nvSpPr>
        <p:spPr>
          <a:xfrm>
            <a:off x="899592" y="5517232"/>
            <a:ext cx="1543050" cy="6794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effectLst/>
                <a:ea typeface="Calibri"/>
                <a:cs typeface="Times New Roman"/>
              </a:rPr>
              <a:t>Тренировочный  набор данных для внешнего цикла</a:t>
            </a:r>
          </a:p>
        </p:txBody>
      </p:sp>
      <p:sp>
        <p:nvSpPr>
          <p:cNvPr id="66" name="Поле 80"/>
          <p:cNvSpPr txBox="1"/>
          <p:nvPr/>
        </p:nvSpPr>
        <p:spPr>
          <a:xfrm>
            <a:off x="3172966" y="5517232"/>
            <a:ext cx="1543050" cy="6794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effectLst/>
                <a:ea typeface="Calibri"/>
                <a:cs typeface="Times New Roman"/>
              </a:rPr>
              <a:t>Тренировочный  набор данных для внутреннего цикла</a:t>
            </a:r>
          </a:p>
        </p:txBody>
      </p:sp>
      <p:sp>
        <p:nvSpPr>
          <p:cNvPr id="72" name="Поле 82"/>
          <p:cNvSpPr txBox="1"/>
          <p:nvPr/>
        </p:nvSpPr>
        <p:spPr>
          <a:xfrm>
            <a:off x="5436096" y="5517232"/>
            <a:ext cx="1612106" cy="8191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effectLst/>
                <a:ea typeface="Calibri"/>
                <a:cs typeface="Times New Roman"/>
              </a:rPr>
              <a:t>Тестовый </a:t>
            </a:r>
            <a:r>
              <a:rPr lang="ru-RU" sz="1400" b="1" i="1" dirty="0" smtClean="0">
                <a:effectLst/>
                <a:ea typeface="Calibri"/>
                <a:cs typeface="Times New Roman"/>
              </a:rPr>
              <a:t>    набор </a:t>
            </a:r>
            <a:r>
              <a:rPr lang="ru-RU" sz="1400" b="1" i="1" dirty="0">
                <a:effectLst/>
                <a:ea typeface="Calibri"/>
                <a:cs typeface="Times New Roman"/>
              </a:rPr>
              <a:t>данных </a:t>
            </a:r>
            <a:r>
              <a:rPr lang="ru-RU" sz="1400" b="1" i="1" dirty="0" smtClean="0">
                <a:effectLst/>
                <a:ea typeface="Calibri"/>
                <a:cs typeface="Times New Roman"/>
              </a:rPr>
              <a:t> для </a:t>
            </a:r>
            <a:r>
              <a:rPr lang="ru-RU" sz="1400" b="1" i="1" dirty="0">
                <a:effectLst/>
                <a:ea typeface="Calibri"/>
                <a:cs typeface="Times New Roman"/>
              </a:rPr>
              <a:t>внешнего цикла</a:t>
            </a:r>
          </a:p>
        </p:txBody>
      </p:sp>
      <p:sp>
        <p:nvSpPr>
          <p:cNvPr id="74" name="Поле 85"/>
          <p:cNvSpPr txBox="1"/>
          <p:nvPr/>
        </p:nvSpPr>
        <p:spPr>
          <a:xfrm>
            <a:off x="7524328" y="5528811"/>
            <a:ext cx="1591305" cy="8699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effectLst/>
                <a:ea typeface="Calibri"/>
                <a:cs typeface="Times New Roman"/>
              </a:rPr>
              <a:t>Тестовый набор данных для внутреннего цикла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79512" y="5589240"/>
            <a:ext cx="759581" cy="432048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411760" y="5589240"/>
            <a:ext cx="757380" cy="216024"/>
          </a:xfrm>
          <a:prstGeom prst="rect">
            <a:avLst/>
          </a:prstGeom>
          <a:pattFill prst="pct30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4716016" y="5589240"/>
            <a:ext cx="759581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804248" y="5589240"/>
            <a:ext cx="75738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9" name="Поле 66"/>
          <p:cNvSpPr txBox="1"/>
          <p:nvPr/>
        </p:nvSpPr>
        <p:spPr>
          <a:xfrm>
            <a:off x="107504" y="1290216"/>
            <a:ext cx="1519932" cy="62661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ru-RU" sz="1400" b="1" i="1" dirty="0">
                <a:ea typeface="Calibri"/>
                <a:cs typeface="Times New Roman"/>
              </a:rPr>
              <a:t>Проверка </a:t>
            </a:r>
            <a:r>
              <a:rPr lang="ru-RU" sz="1400" b="1" i="1" dirty="0" smtClean="0">
                <a:ea typeface="Calibri"/>
                <a:cs typeface="Times New Roman"/>
              </a:rPr>
              <a:t>устойчивости </a:t>
            </a:r>
            <a:r>
              <a:rPr lang="ru-RU" sz="1400" b="1" i="1" dirty="0">
                <a:ea typeface="Calibri"/>
                <a:cs typeface="Times New Roman"/>
              </a:rPr>
              <a:t>модели</a:t>
            </a:r>
            <a:endParaRPr lang="ru-RU" sz="1400" i="1" dirty="0">
              <a:effectLst/>
              <a:ea typeface="Calibri"/>
              <a:cs typeface="Times New Roman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243756" y="1988840"/>
            <a:ext cx="1231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Поле 67"/>
          <p:cNvSpPr txBox="1"/>
          <p:nvPr/>
        </p:nvSpPr>
        <p:spPr>
          <a:xfrm>
            <a:off x="95226" y="2033910"/>
            <a:ext cx="1428750" cy="10350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ru-RU" sz="1400" dirty="0">
                <a:effectLst/>
                <a:ea typeface="Calibri"/>
                <a:cs typeface="Times New Roman"/>
              </a:rPr>
              <a:t>Внешний цикл перевыбора набора данных (разбиения на тренировочную и тестовую выборки</a:t>
            </a:r>
            <a:r>
              <a:rPr lang="ru-RU" sz="1400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82" name="Поле 68"/>
          <p:cNvSpPr txBox="1"/>
          <p:nvPr/>
        </p:nvSpPr>
        <p:spPr>
          <a:xfrm>
            <a:off x="68008" y="4039062"/>
            <a:ext cx="1455968" cy="68608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/>
              <a:t>По</a:t>
            </a:r>
            <a:r>
              <a:rPr lang="ru-RU" sz="1400" dirty="0"/>
              <a:t>дбор гиперпараметров для всего датасета</a:t>
            </a:r>
          </a:p>
        </p:txBody>
      </p:sp>
      <p:sp>
        <p:nvSpPr>
          <p:cNvPr id="83" name="Поле 41"/>
          <p:cNvSpPr txBox="1"/>
          <p:nvPr/>
        </p:nvSpPr>
        <p:spPr>
          <a:xfrm>
            <a:off x="5580112" y="2219846"/>
            <a:ext cx="1473835" cy="2730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ea typeface="Calibri"/>
                <a:cs typeface="Times New Roman"/>
              </a:rPr>
              <a:t>Оценка модели</a:t>
            </a:r>
            <a:endParaRPr lang="ru-RU" sz="1400" b="1" i="1" dirty="0">
              <a:effectLst/>
              <a:ea typeface="Calibri"/>
              <a:cs typeface="Times New Roman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5612563" y="2572045"/>
            <a:ext cx="1231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Поле 70"/>
          <p:cNvSpPr txBox="1"/>
          <p:nvPr/>
        </p:nvSpPr>
        <p:spPr>
          <a:xfrm>
            <a:off x="5408166" y="2652018"/>
            <a:ext cx="1828130" cy="4889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Внутренний цикл     перевыбора метрик качества</a:t>
            </a:r>
          </a:p>
        </p:txBody>
      </p:sp>
      <p:sp>
        <p:nvSpPr>
          <p:cNvPr id="86" name="Поле 69"/>
          <p:cNvSpPr txBox="1"/>
          <p:nvPr/>
        </p:nvSpPr>
        <p:spPr>
          <a:xfrm>
            <a:off x="2898979" y="3342382"/>
            <a:ext cx="3257197" cy="374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/>
              <a:t>Расчет усредненных значений метрик качества для каждого разбиения </a:t>
            </a:r>
          </a:p>
        </p:txBody>
      </p:sp>
      <p:sp>
        <p:nvSpPr>
          <p:cNvPr id="87" name="Поле 7"/>
          <p:cNvSpPr txBox="1"/>
          <p:nvPr/>
        </p:nvSpPr>
        <p:spPr>
          <a:xfrm>
            <a:off x="2339752" y="3272532"/>
            <a:ext cx="552450" cy="4445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Times New Roman"/>
                <a:ea typeface="Calibri"/>
                <a:cs typeface="Times New Roman"/>
              </a:rPr>
              <a:t>…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88" name="Поле 72"/>
          <p:cNvSpPr txBox="1"/>
          <p:nvPr/>
        </p:nvSpPr>
        <p:spPr>
          <a:xfrm>
            <a:off x="7164288" y="1628800"/>
            <a:ext cx="1558102" cy="6477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Выбор наилучшей комбинации гиперпараметров для оценки модели на тестовых данных</a:t>
            </a:r>
          </a:p>
        </p:txBody>
      </p:sp>
      <p:sp>
        <p:nvSpPr>
          <p:cNvPr id="89" name="Выгнутая влево стрелка 88"/>
          <p:cNvSpPr/>
          <p:nvPr/>
        </p:nvSpPr>
        <p:spPr>
          <a:xfrm rot="16200000" flipH="1">
            <a:off x="7007755" y="843781"/>
            <a:ext cx="241299" cy="1367911"/>
          </a:xfrm>
          <a:prstGeom prst="curvedRightArrow">
            <a:avLst/>
          </a:prstGeom>
          <a:solidFill>
            <a:srgbClr val="CC7900"/>
          </a:solidFill>
          <a:ln>
            <a:solidFill>
              <a:srgbClr val="CC7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155977" y="5438679"/>
            <a:ext cx="8856985" cy="654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Стрелка вправо 90"/>
          <p:cNvSpPr/>
          <p:nvPr/>
        </p:nvSpPr>
        <p:spPr>
          <a:xfrm rot="5400000">
            <a:off x="603286" y="3708758"/>
            <a:ext cx="396044" cy="196568"/>
          </a:xfrm>
          <a:prstGeom prst="rightArrow">
            <a:avLst/>
          </a:prstGeom>
          <a:solidFill>
            <a:srgbClr val="CC7900"/>
          </a:solidFill>
          <a:ln>
            <a:solidFill>
              <a:srgbClr val="CC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39552" y="836712"/>
            <a:ext cx="1872208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Препроцессинг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915816" y="836712"/>
            <a:ext cx="3384376" cy="338554"/>
          </a:xfrm>
          <a:prstGeom prst="rect">
            <a:avLst/>
          </a:prstGeom>
          <a:noFill/>
          <a:ln w="22225">
            <a:solidFill>
              <a:srgbClr val="CC7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C7900"/>
                </a:solidFill>
                <a:cs typeface="Times New Roman" pitchFamily="18" charset="0"/>
              </a:rPr>
              <a:t>Оптимизация гиперпараметров</a:t>
            </a:r>
            <a:endParaRPr lang="ru-RU" sz="1600" b="1" dirty="0">
              <a:solidFill>
                <a:srgbClr val="CC7900"/>
              </a:solidFill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18678" y="836712"/>
            <a:ext cx="1785770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Результаты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H="1">
            <a:off x="74363" y="1268760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486" y="594678"/>
            <a:ext cx="2887546" cy="815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9415" y="594675"/>
            <a:ext cx="2887546" cy="81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30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Выявление мошенничества в фин. отчетности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0850" y="-108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для выявления мошенничества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087" y="594676"/>
            <a:ext cx="2887546" cy="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978101" y="-36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Подбор оптимального алгоритма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ML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07503" y="65709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22390" y="6544564"/>
            <a:ext cx="34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2" y="836712"/>
            <a:ext cx="1872208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Препроцессинг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836712"/>
            <a:ext cx="3384376" cy="338554"/>
          </a:xfrm>
          <a:prstGeom prst="rect">
            <a:avLst/>
          </a:prstGeom>
          <a:noFill/>
          <a:ln w="222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Оптимизация гиперпараметров</a:t>
            </a:r>
            <a:endParaRPr lang="ru-RU" sz="1600" b="1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18678" y="836712"/>
            <a:ext cx="1785770" cy="338554"/>
          </a:xfrm>
          <a:prstGeom prst="rect">
            <a:avLst/>
          </a:prstGeom>
          <a:noFill/>
          <a:ln w="22225">
            <a:solidFill>
              <a:srgbClr val="CC7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C7900"/>
                </a:solidFill>
                <a:cs typeface="Times New Roman" pitchFamily="18" charset="0"/>
              </a:rPr>
              <a:t>Результаты</a:t>
            </a:r>
            <a:endParaRPr lang="ru-RU" sz="1600" b="1" dirty="0">
              <a:solidFill>
                <a:srgbClr val="CC7900"/>
              </a:solidFill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206587"/>
              </p:ext>
            </p:extLst>
          </p:nvPr>
        </p:nvGraphicFramePr>
        <p:xfrm>
          <a:off x="111757" y="1341215"/>
          <a:ext cx="5900403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987"/>
                <a:gridCol w="864096"/>
                <a:gridCol w="845552"/>
                <a:gridCol w="954648"/>
                <a:gridCol w="1080120"/>
              </a:tblGrid>
              <a:tr h="4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Среднее значение метрики по нескольким разбиениям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Алгоритм обучения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accuracy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precision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ROC-AUC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F1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DecisionTreeClassifier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0,9954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0,9832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0,4562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0,9764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KNeighborsClassifier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0,9923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0,9821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0,5091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0,8839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LogisticRegression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0,9946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0,9951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0,4997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0,9973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SV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0,9952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0,996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0,607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0,9976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RandomForestClassifier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0,9934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0,992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0,57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0,9892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</a:tr>
              <a:tr h="83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GradientBoostingClassifier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0,9321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0,99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0,4987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0,9721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110486" y="3645024"/>
            <a:ext cx="889195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83617"/>
              </p:ext>
            </p:extLst>
          </p:nvPr>
        </p:nvGraphicFramePr>
        <p:xfrm>
          <a:off x="1475656" y="3789040"/>
          <a:ext cx="7488832" cy="2699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551"/>
                <a:gridCol w="1172258"/>
                <a:gridCol w="2412887"/>
                <a:gridCol w="1224136"/>
              </a:tblGrid>
              <a:tr h="103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Гиперпарметр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kernel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gamma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</a:tr>
              <a:tr h="4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Способ задания диапазона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hp.loguniform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hp.choice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hp.quniform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</a:tr>
              <a:tr h="110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Диапазон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0, 20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['linear', 'rbf', 'poly', 'sigmoid']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0, 20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</a:tr>
              <a:tr h="78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Значение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гиперпар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precision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5,82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poly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11.849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</a:tr>
              <a:tr h="4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Precision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0.996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Значение гиперпар. (AUC)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0,37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rbf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4,98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</a:tr>
              <a:tr h="4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ROC-AUC (value)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0.806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Значение гиперпар.  (F1)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9,94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linear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F1 (value)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0.9976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Значение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гиперпар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accuracy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10.988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linear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6.982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</a:tr>
              <a:tr h="1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Accuracy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0.9952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7900">
                        <a:alpha val="4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012160" y="1412776"/>
            <a:ext cx="3064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Модели устойчивы к разбиениям на тренировочную и тестовую выборки</a:t>
            </a:r>
            <a:endParaRPr lang="ru-RU" sz="16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66572" y="2956302"/>
            <a:ext cx="83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SVM</a:t>
            </a:r>
            <a:endParaRPr lang="ru-RU" b="1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7236296" y="3284984"/>
            <a:ext cx="288032" cy="36933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264387" y="2608721"/>
            <a:ext cx="273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Выбранный алгоритм:</a:t>
            </a:r>
            <a:endParaRPr lang="ru-RU" dirty="0"/>
          </a:p>
        </p:txBody>
      </p:sp>
      <p:pic>
        <p:nvPicPr>
          <p:cNvPr id="1026" name="Picture 2" descr="Проверено Бесплатные Ико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40289"/>
            <a:ext cx="825744" cy="82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6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779</Words>
  <Application>Microsoft Office PowerPoint</Application>
  <PresentationFormat>Экран (4:3)</PresentationFormat>
  <Paragraphs>271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</dc:creator>
  <cp:lastModifiedBy>Julia</cp:lastModifiedBy>
  <cp:revision>224</cp:revision>
  <dcterms:created xsi:type="dcterms:W3CDTF">2018-04-01T11:25:36Z</dcterms:created>
  <dcterms:modified xsi:type="dcterms:W3CDTF">2018-04-09T15:29:04Z</dcterms:modified>
</cp:coreProperties>
</file>