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1"/>
  </p:notesMasterIdLst>
  <p:sldIdLst>
    <p:sldId id="256" r:id="rId3"/>
    <p:sldId id="620" r:id="rId4"/>
    <p:sldId id="622" r:id="rId5"/>
    <p:sldId id="604" r:id="rId6"/>
    <p:sldId id="612" r:id="rId7"/>
    <p:sldId id="614" r:id="rId8"/>
    <p:sldId id="615" r:id="rId9"/>
    <p:sldId id="618" r:id="rId10"/>
    <p:sldId id="617" r:id="rId11"/>
    <p:sldId id="616" r:id="rId12"/>
    <p:sldId id="619" r:id="rId13"/>
    <p:sldId id="623" r:id="rId14"/>
    <p:sldId id="625" r:id="rId15"/>
    <p:sldId id="626" r:id="rId16"/>
    <p:sldId id="621" r:id="rId17"/>
    <p:sldId id="624" r:id="rId18"/>
    <p:sldId id="603" r:id="rId19"/>
    <p:sldId id="61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8513"/>
    <a:srgbClr val="EA9E16"/>
    <a:srgbClr val="9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63" d="100"/>
          <a:sy n="63" d="100"/>
        </p:scale>
        <p:origin x="79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554ED8-10C8-459A-AE93-8176C36B08BF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39B330-CD9B-4442-A09E-3D3C6E5C86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8C2F18-2E0F-454A-A2FF-10BBC8509CCB}" type="slidenum">
              <a:rPr kumimoji="0"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48AB6C-0611-4857-8723-2228C56C1D57}" type="slidenum">
              <a:rPr kumimoji="0"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625319-0B3D-4667-B038-200BF741ED39}" type="slidenum">
              <a:rPr kumimoji="0"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9D508-99BE-4956-A888-808B08522E79}" type="slidenum">
              <a:rPr kumimoji="0"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F2648-BF88-4624-BF88-92C1EA46F090}" type="slidenum">
              <a:rPr kumimoji="0"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0142" y="503991"/>
            <a:ext cx="5147460" cy="792747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D2C9-783A-4AF6-B689-9E1451911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82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89DD-1F84-480D-82C1-A2279E1BCC81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A5AE-30FF-4E78-90CC-252896289F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436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7018-0373-48FA-8D34-8EDC70D1BC61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BF1C-A18B-4E73-A59D-E7DE0CE98A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791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3238-DAB6-4907-970A-AF2568580E2C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D55E-8781-42A0-AE0F-F0C5EB383E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568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64E8-177D-41FB-BF70-7464BFF73C01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308B-24A5-4B5B-A78C-C13154F822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517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3AA2-CB28-451C-8EF6-6CA03FA63733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ABEB-EDD0-40F2-AA59-93D071CDA4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987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4E41-0387-4447-AF69-7A073F1C91D0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BAA0-7F71-4687-A747-BFC961571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708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654B-FAB7-4B3C-972A-000BE5F964AC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B398-CEE4-4C1E-9662-4C7598B7EB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920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A5B5-9FAC-4054-9F4F-96C60516D141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4814-39CC-47E2-BE71-1958340FBC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374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131F-7FE0-45C3-AE84-6F6F8AE225BD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5C9F-A5C4-4586-9FF7-257D05D785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5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F893-AE9C-4D20-9719-EF2C49ABB4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13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165600" y="274638"/>
            <a:ext cx="741680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777877"/>
                </a:solidFill>
              </a:defRPr>
            </a:lvl1pPr>
          </a:lstStyle>
          <a:p>
            <a:pPr>
              <a:defRPr/>
            </a:pPr>
            <a:fld id="{468822AD-DB88-4EE1-88CD-450BD956C2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59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numCol="2" spcCol="288000" rtlCol="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3B7E-96C4-49EF-A4F9-4263BC19FF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02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 marL="360363" indent="-360363">
              <a:defRPr sz="2000" b="0"/>
            </a:lvl2pPr>
            <a:lvl3pPr marL="722313" indent="-360363">
              <a:defRPr sz="1800"/>
            </a:lvl3pPr>
            <a:lvl4pPr marL="722313" indent="-360363">
              <a:defRPr sz="1400"/>
            </a:lvl4pPr>
            <a:lvl5pPr marL="722313" indent="-360363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 b="0"/>
            </a:lvl1pPr>
            <a:lvl2pPr marL="360363" indent="-360363">
              <a:defRPr sz="2000" b="0"/>
            </a:lvl2pPr>
            <a:lvl3pPr marL="722313" indent="-360363">
              <a:defRPr sz="1800"/>
            </a:lvl3pPr>
            <a:lvl4pPr marL="722313" indent="-360363">
              <a:defRPr sz="1400"/>
            </a:lvl4pPr>
            <a:lvl5pPr marL="722313" indent="-360363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4274-B40F-439A-AAFB-747CD06190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309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2A288-4050-4BCC-B12B-FC7F0A91F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69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5046-C5AC-4556-B59B-6EB77510B3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357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3723-1CCB-4A09-90AB-7854A147E6AF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9B63-307D-4357-BF99-8D7F060E20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200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CC25-0DD8-40CD-8909-399F6C6C986C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DF95-F7D8-47F5-BD3F-EA98C7E6FE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83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VshuiBB_line1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4350"/>
            <a:ext cx="1219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Изображение 7" descr="VshuiBB_logo_RUS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0"/>
            <a:ext cx="389466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165600" y="2746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OfficinaSansC" charset="-52"/>
              </a:defRPr>
            </a:lvl1pPr>
          </a:lstStyle>
          <a:p>
            <a:pPr>
              <a:defRPr/>
            </a:pPr>
            <a:fld id="{A28E6B16-004B-4A20-9E19-C3419417EF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38" r:id="rId3"/>
    <p:sldLayoutId id="2147484124" r:id="rId4"/>
    <p:sldLayoutId id="2147484125" r:id="rId5"/>
    <p:sldLayoutId id="2147484139" r:id="rId6"/>
    <p:sldLayoutId id="2147484126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OfficinaSansC"/>
          <a:ea typeface="Arial" charset="0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OfficinaSansC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OfficinaSansC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OfficinaSansC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OfficinaSansC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OfficinaSansC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OfficinaSansC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19C2AA-3900-4546-8F9B-2F54297B3179}" type="datetimeFigureOut">
              <a:rPr lang="ru-RU" altLang="ru-RU"/>
              <a:pPr>
                <a:defRPr/>
              </a:pPr>
              <a:t>11.04.2018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2D77F6-C7AD-466E-A881-BAF9739CAC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https://www.desktopbackground.org/download/1600x900/2011/03/31/180597_this-is-how-artificial-intelligence-takes-over-the-world-igyaan_2048x934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500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1463" y="1268414"/>
            <a:ext cx="9144000" cy="1081087"/>
          </a:xfrm>
        </p:spPr>
        <p:txBody>
          <a:bodyPr/>
          <a:lstStyle/>
          <a:p>
            <a:r>
              <a:rPr lang="ru-RU" altLang="ru-RU" sz="2100">
                <a:solidFill>
                  <a:srgbClr val="2C2A2A"/>
                </a:solidFill>
                <a:latin typeface="OfficinaSansC" charset="-52"/>
                <a:cs typeface="Arial" panose="020B0604020202020204" pitchFamily="34" charset="0"/>
              </a:rPr>
              <a:t>ПЕРСПЕКТИВЫ ПРИМЕНЕНИЯ ТЕХНОЛОГИИ ИСКУССТВЕННОГО ИНТЕЛЛЕКТА В ЧАСТНОМ СЕКТОРЕ РОССИИ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91176" y="2533650"/>
            <a:ext cx="5076825" cy="649288"/>
          </a:xfrm>
        </p:spPr>
        <p:txBody>
          <a:bodyPr/>
          <a:lstStyle/>
          <a:p>
            <a:pPr eaLnBrk="1" hangingPunct="1"/>
            <a:r>
              <a:rPr kumimoji="0" lang="ru-RU" altLang="ru-RU"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к.э.н., старший преподаватель Купричёв М.А</a:t>
            </a:r>
            <a:r>
              <a:rPr kumimoji="0"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С 2007 г. по 2017 г. в России государственные и бизнес-структуры профинансировали 1386 научных проектов на 23 млрд. руб.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>
              <a:solidFill>
                <a:srgbClr val="C00000"/>
              </a:solidFill>
            </a:endParaRPr>
          </a:p>
        </p:txBody>
      </p:sp>
      <p:pic>
        <p:nvPicPr>
          <p:cNvPr id="15364" name="Picture 2" descr="http://www.tadviser.ru/images/thumb/c/ce/%D0%AD%D0%BA%D1%81%D0%BF%D0%B5%D1%80%D1%82%D0%B8%D0%B7%D0%B0_%D0%BE%D1%80%D0%B3%D0%B0%D0%BD%D0%B8%D0%B7%D0%B0%D1%86%D0%B8%D0%B9_%D0%BF%D0%BE_%D1%82%D0%B5%D0%BC%D0%B0%D1%82%D0%B8%D0%BA%D0%B0%D0%BC%2C_%D1%80%D0%B5%D0%B9%D1%82%D0%B8%D0%BD%D0%B3_%D0%BF%D0%BE_%D0%BA%D0%BE%D0%BB%D0%B8%D1%87%D0%B5%D1%81%D1%82%D0%B2%D1%83_%D0%BF%D1%80%D0%BE%D0%B5%D0%BA%D1%82%D0%BE%D0%B2_%D0%98%D0%98.jpg/680px-%D0%AD%D0%BA%D1%81%D0%BF%D0%B5%D1%80%D1%82%D0%B8%D0%B7%D0%B0_%D0%BE%D1%80%D0%B3%D0%B0%D0%BD%D0%B8%D0%B7%D0%B0%D1%86%D0%B8%D0%B9_%D0%BF%D0%BE_%D1%82%D0%B5%D0%BC%D0%B0%D1%82%D0%B8%D0%BA%D0%B0%D0%BC%2C_%D1%80%D0%B5%D0%B9%D1%82%D0%B8%D0%BD%D0%B3_%D0%BF%D0%BE_%D0%BA%D0%BE%D0%BB%D0%B8%D1%87%D0%B5%D1%81%D1%82%D0%B2%D1%83_%D0%BF%D1%80%D0%BE%D0%B5%D0%BA%D1%82%D0%BE%D0%B2_%D0%98%D0%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6700"/>
            <a:ext cx="91440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7"/>
          <p:cNvSpPr txBox="1">
            <a:spLocks noChangeArrowheads="1"/>
          </p:cNvSpPr>
          <p:nvPr/>
        </p:nvSpPr>
        <p:spPr bwMode="auto">
          <a:xfrm>
            <a:off x="2063751" y="1412876"/>
            <a:ext cx="84248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Сферы экономической деятельности профинансированных проектов ИИ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>
              <a:solidFill>
                <a:srgbClr val="C00000"/>
              </a:solidFill>
            </a:endParaRPr>
          </a:p>
        </p:txBody>
      </p:sp>
      <p:pic>
        <p:nvPicPr>
          <p:cNvPr id="16388" name="Picture 2" descr="http://www.tadviser.ru/images/thumb/4/46/%D0%9E%D1%82%D1%80%D0%B0%D1%81%D0%BB%D0%B5%D0%B2%D0%B0%D1%8F_%D1%8D%D0%BA%D1%81%D0%BF%D0%B5%D1%80%D1%82%D0%B8%D0%B7%D0%B0_%D0%9E%D1%80%D0%B3%D0%B0%D0%BD%D0%B8%D0%B7%D0%B0%D1%86%D0%B8%D0%B8_%D1%81_5_%D0%B8_%D0%B1%D0%BE%D0%BB%D0%B5%D0%B5_%D0%BF%D1%80%D0%BE%D0%B5%D0%BA%D1%82%D0%BE%D0%B2_%D0%B4%D0%BB%D1%8F_%D0%BE%D0%B4%D0%BD%D0%BE%D0%B9_%D0%BE%D1%82%D1%80%D0%B0%D1%81%D0%BB%D0%B8.jpg/680px-%D0%9E%D1%82%D1%80%D0%B0%D1%81%D0%BB%D0%B5%D0%B2%D0%B0%D1%8F_%D1%8D%D0%BA%D1%81%D0%BF%D0%B5%D1%80%D1%82%D0%B8%D0%B7%D0%B0_%D0%9E%D1%80%D0%B3%D0%B0%D0%BD%D0%B8%D0%B7%D0%B0%D1%86%D0%B8%D0%B8_%D1%81_5_%D0%B8_%D0%B1%D0%BE%D0%BB%D0%B5%D0%B5_%D0%BF%D1%80%D0%BE%D0%B5%D0%BA%D1%82%D0%BE%D0%B2_%D0%B4%D0%BB%D1%8F_%D0%BE%D0%B4%D0%BD%D0%BE%D0%B9_%D0%BE%D1%82%D1%80%D0%B0%D1%81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2133600"/>
            <a:ext cx="9128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sz="2000" dirty="0"/>
              <a:t>Наиболее приоритетные направления развития ИИ: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b="0" dirty="0"/>
              <a:t>Распознавание текста и речи.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b="0" dirty="0"/>
              <a:t>Распознавание изображений и видео.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b="0" dirty="0"/>
              <a:t>Анализ данных.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b="0" dirty="0"/>
              <a:t>Поиск.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b="0" dirty="0"/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Драйверы роста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0"/>
              <a:t>Объем рынка искусственного интеллекта (AI) и машинного обучения (ML) в России составит в 2017 г. около </a:t>
            </a:r>
            <a:r>
              <a:rPr lang="ru-RU" altLang="ru-RU" sz="2000"/>
              <a:t>700 млн руб</a:t>
            </a:r>
            <a:r>
              <a:rPr lang="ru-RU" altLang="ru-RU" sz="2000" b="0"/>
              <a:t>. и вырастет до </a:t>
            </a:r>
            <a:r>
              <a:rPr lang="ru-RU" altLang="ru-RU" sz="2000"/>
              <a:t>28 млрд руб. </a:t>
            </a:r>
            <a:r>
              <a:rPr lang="ru-RU" altLang="ru-RU" sz="2000" b="0"/>
              <a:t>к 2020 г.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Финансовый сектор, ритейл и промышленность. </a:t>
            </a:r>
            <a:endParaRPr lang="ru-RU" altLang="ru-RU" sz="2000" b="0"/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</p:txBody>
      </p:sp>
      <p:pic>
        <p:nvPicPr>
          <p:cNvPr id="19460" name="Picture 2" descr="http://www.tadviser.ru/images/1/11/Ai_ta_je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436938"/>
            <a:ext cx="65500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Основные мотивы российских компаний в области применения технологий ИИ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</p:txBody>
      </p:sp>
      <p:pic>
        <p:nvPicPr>
          <p:cNvPr id="21508" name="Picture 2" descr="http://www.tadviser.ru/images/3/36/Ai_ta_je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349500"/>
            <a:ext cx="89423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проекты российских компаний в области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7"/>
          <p:cNvSpPr txBox="1">
            <a:spLocks noChangeArrowheads="1"/>
          </p:cNvSpPr>
          <p:nvPr/>
        </p:nvSpPr>
        <p:spPr bwMode="auto">
          <a:xfrm>
            <a:off x="1631950" y="1612900"/>
            <a:ext cx="5975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Проекты: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/>
              <a:t>Поиск, «Яндекс.Дзен» и «Яндекс.Аудитории»</a:t>
            </a:r>
          </a:p>
        </p:txBody>
      </p:sp>
      <p:pic>
        <p:nvPicPr>
          <p:cNvPr id="23556" name="Picture 2" descr="http://alllogos.ru/images/logotip-ya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1612901"/>
            <a:ext cx="333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 txBox="1">
            <a:spLocks noChangeArrowheads="1"/>
          </p:cNvSpPr>
          <p:nvPr/>
        </p:nvSpPr>
        <p:spPr bwMode="auto">
          <a:xfrm>
            <a:off x="5880100" y="3716338"/>
            <a:ext cx="487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Проекты: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800"/>
              <a:t>Compreno </a:t>
            </a:r>
            <a:r>
              <a:rPr lang="ru-RU" altLang="ru-RU" sz="1800" b="0"/>
              <a:t>– технология перевода любого человеческого языка на универсальный язык понятий. Над созданием данной системы специалисты компании работали около 10 лет. Стоимость проекта составила </a:t>
            </a:r>
            <a:r>
              <a:rPr lang="ru-RU" altLang="ru-RU" sz="1800"/>
              <a:t>более $80 млн. </a:t>
            </a:r>
          </a:p>
        </p:txBody>
      </p:sp>
      <p:pic>
        <p:nvPicPr>
          <p:cNvPr id="23558" name="Picture 4" descr="https://www.softmagazin.ru/upload/Abb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765550"/>
            <a:ext cx="455771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проекты российских компаний в области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7"/>
          <p:cNvSpPr txBox="1">
            <a:spLocks noChangeArrowheads="1"/>
          </p:cNvSpPr>
          <p:nvPr/>
        </p:nvSpPr>
        <p:spPr bwMode="auto">
          <a:xfrm>
            <a:off x="1631951" y="1612900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Проекты: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800"/>
              <a:t>iPavlov </a:t>
            </a:r>
            <a:r>
              <a:rPr lang="ru-RU" altLang="ru-RU" sz="1800" b="0"/>
              <a:t>– создание системы с искусственным интеллектом, способную общаться с людьми на естественном языке. Объем инвестиций – </a:t>
            </a:r>
            <a:r>
              <a:rPr lang="ru-RU" altLang="ru-RU" sz="1800"/>
              <a:t>505,6 млн руб.</a:t>
            </a:r>
          </a:p>
        </p:txBody>
      </p:sp>
      <p:sp>
        <p:nvSpPr>
          <p:cNvPr id="25604" name="Rectangle 7"/>
          <p:cNvSpPr txBox="1">
            <a:spLocks noChangeArrowheads="1"/>
          </p:cNvSpPr>
          <p:nvPr/>
        </p:nvSpPr>
        <p:spPr bwMode="auto">
          <a:xfrm>
            <a:off x="6167438" y="3716338"/>
            <a:ext cx="45831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C00000"/>
                </a:solidFill>
              </a:rPr>
              <a:t>Проекты: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ru-RU" sz="1800"/>
              <a:t>C-Pilot</a:t>
            </a:r>
            <a:r>
              <a:rPr lang="ru-RU" altLang="ru-RU" sz="1800"/>
              <a:t> </a:t>
            </a:r>
            <a:r>
              <a:rPr lang="ru-RU" altLang="ru-RU" sz="1800" b="0"/>
              <a:t>– система автономного управления наземным транспортом</a:t>
            </a:r>
            <a:r>
              <a:rPr lang="ru-RU" altLang="ru-RU" sz="1800"/>
              <a:t>.  Совместные проекта с ПАО «КАМАЗ» и Ростсельхозмаш.</a:t>
            </a:r>
          </a:p>
        </p:txBody>
      </p:sp>
      <p:pic>
        <p:nvPicPr>
          <p:cNvPr id="25605" name="Picture 2" descr="http://grandstroy-99.ru/assets/upload/3321e7b7666f3b4cc278d75a393d1c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317625"/>
            <a:ext cx="36274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https://jobfilter.ru/uploaded_files/images/2016/12/13/62758/1wACYA3JEcQ-EDU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13126"/>
            <a:ext cx="450056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9"/>
          <p:cNvSpPr>
            <a:spLocks noChangeArrowheads="1"/>
          </p:cNvSpPr>
          <p:nvPr/>
        </p:nvSpPr>
        <p:spPr bwMode="auto">
          <a:xfrm>
            <a:off x="3719514" y="404813"/>
            <a:ext cx="658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>
                <a:solidFill>
                  <a:srgbClr val="ED8513"/>
                </a:solidFill>
                <a:latin typeface="Arial" panose="020B0604020202020204" pitchFamily="34" charset="0"/>
              </a:rPr>
              <a:t>Крутые стартапы</a:t>
            </a:r>
          </a:p>
        </p:txBody>
      </p:sp>
      <p:sp>
        <p:nvSpPr>
          <p:cNvPr id="91139" name="Rectangle 7"/>
          <p:cNvSpPr txBox="1">
            <a:spLocks noChangeArrowheads="1"/>
          </p:cNvSpPr>
          <p:nvPr/>
        </p:nvSpPr>
        <p:spPr bwMode="auto">
          <a:xfrm>
            <a:off x="1631951" y="1593851"/>
            <a:ext cx="58324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ru-RU" sz="2800" dirty="0"/>
              <a:t>N-Tech.Lab</a:t>
            </a:r>
            <a:endParaRPr lang="ru-RU" altLang="ru-RU" sz="2800" dirty="0"/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b="0" dirty="0"/>
              <a:t>Технология распознавания лиц с помощью нейронных сетей. Выпускник факультета вычислительной математики и кибернетики МГУ Артем Кухаренко.</a:t>
            </a:r>
            <a:endParaRPr lang="ru-RU" altLang="ru-RU" sz="2000" b="0" dirty="0">
              <a:solidFill>
                <a:srgbClr val="ED851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0" dirty="0">
              <a:solidFill>
                <a:schemeClr val="accent2"/>
              </a:solidFill>
            </a:endParaRPr>
          </a:p>
        </p:txBody>
      </p:sp>
      <p:sp>
        <p:nvSpPr>
          <p:cNvPr id="27652" name="Rectangle 7"/>
          <p:cNvSpPr txBox="1">
            <a:spLocks noChangeArrowheads="1"/>
          </p:cNvSpPr>
          <p:nvPr/>
        </p:nvSpPr>
        <p:spPr bwMode="auto">
          <a:xfrm>
            <a:off x="4727576" y="3573464"/>
            <a:ext cx="59404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2800"/>
              <a:t>VisionLabs </a:t>
            </a:r>
            <a:endParaRPr lang="ru-RU" altLang="ru-RU" sz="28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0"/>
              <a:t>Технология распознавания лиц для бизнеса (ритейла, финансового сектора, видеонаблюдения и безопасности). 14 розничных банков России и СНГ, пилотные проекты в банках и аэропортах США и Юго-Восточной Азии, совместный проект с Facebook и Google.</a:t>
            </a:r>
          </a:p>
        </p:txBody>
      </p:sp>
      <p:pic>
        <p:nvPicPr>
          <p:cNvPr id="27653" name="Picture 5" descr="http://mannsbait.ru/wp-content/uploads/oktabr/image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711326"/>
            <a:ext cx="30130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ttp://intalent.pro/sites/default/files/styles/medium/public/vision.jpg?itok=5KHdM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644900"/>
            <a:ext cx="23415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749426" y="3141664"/>
            <a:ext cx="8615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5000">
                <a:solidFill>
                  <a:srgbClr val="504C4C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сегодня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  <p:sp>
        <p:nvSpPr>
          <p:cNvPr id="7172" name="Rectangle 7"/>
          <p:cNvSpPr txBox="1">
            <a:spLocks noChangeArrowheads="1"/>
          </p:cNvSpPr>
          <p:nvPr/>
        </p:nvSpPr>
        <p:spPr bwMode="auto">
          <a:xfrm>
            <a:off x="1847850" y="1781176"/>
            <a:ext cx="8496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C00000"/>
                </a:solidFill>
              </a:rPr>
              <a:t>Направления развития технологии ИИ: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C00000"/>
                </a:solidFill>
              </a:rPr>
              <a:t>1.</a:t>
            </a:r>
            <a:r>
              <a:rPr lang="ru-RU" altLang="ru-RU" sz="2400"/>
              <a:t>Приближение систем ИИ к возможностям человека, и их интеграции (ближайшее время).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400"/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C00000"/>
                </a:solidFill>
              </a:rPr>
              <a:t>2.</a:t>
            </a:r>
            <a:r>
              <a:rPr lang="ru-RU" altLang="ru-RU" sz="2400"/>
              <a:t>Создание искусственного разума, представляющего интеграцию уже созданных систем ИИ в единую систему, способную решать проблемы человечества (отдаленное будущее).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adviser.ru/images/thumb/1/1c/%D0%9E%D1%81%D0%BD%D0%BE%D0%B2%D0%BD%D1%8B%D0%B5_%D0%BA%D0%BE%D0%BC%D0%BC%D0%B5%D1%80%D1%87%D0%B5%D1%81%D0%BA%D0%B8%D0%B5_%D1%81%D1%84%D0%B5%D1%80%D1%8B_%D0%BF%D1%80%D0%B8%D0%BC%D0%B5%D0%BD%D0%B5%D0%BD%D0%B8%D1%8F_%D1%82%D0%B5%D1%85%D0%BD%D0%BE%D0%BB%D0%BE%D0%B3%D0%B8%D0%B9_%D0%B8%D1%81%D0%BA%D1%83%D1%81%D1%81%D1%82%D0%B2%D0%B5%D0%BD%D0%BD%D0%BE%D0%B3%D0%BE_%D0%B8%D0%BD%D1%82%D0%B5%D0%BB%D0%BB%D0%B5%D0%BA%D1%82%D0%B0_02.png/680px-%D0%9E%D1%81%D0%BD%D0%BE%D0%B2%D0%BD%D1%8B%D0%B5_%D0%BA%D0%BE%D0%BC%D0%BC%D0%B5%D1%80%D1%87%D0%B5%D1%81%D0%BA%D0%B8%D0%B5_%D1%81%D1%84%D0%B5%D1%80%D1%8B_%D0%BF%D1%80%D0%B8%D0%BC%D0%B5%D0%BD%D0%B5%D0%BD%D0%B8%D1%8F_%D1%82%D0%B5%D1%85%D0%BD%D0%BE%D0%BB%D0%BE%D0%B3%D0%B8%D0%B9_%D0%B8%D1%81%D0%BA%D1%83%D1%81%D1%81%D1%82%D0%B2%D0%B5%D0%BD%D0%BD%D0%BE%D0%B3%D0%BE_%D0%B8%D0%BD%D1%82%D0%B5%D0%BB%D0%BB%D0%B5%D0%BA%D1%82%D0%B0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4"/>
            <a:ext cx="914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сегодня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  <p:sp>
        <p:nvSpPr>
          <p:cNvPr id="8197" name="Rectangle 7"/>
          <p:cNvSpPr txBox="1">
            <a:spLocks noChangeArrowheads="1"/>
          </p:cNvSpPr>
          <p:nvPr/>
        </p:nvSpPr>
        <p:spPr bwMode="auto">
          <a:xfrm>
            <a:off x="1847850" y="1412876"/>
            <a:ext cx="8496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400"/>
              <a:t>Коммерческие направления развития технологии ИИ: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интеллект. Экономика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Внедрение ИИ к 2030 г. обеспечит 14%-ый прирост мировому ВВП (на 15,7 трлн долл.).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/>
              <a:t>ИИ позволит бизнесу получить дополнительную выручку в размере 1,1 трлн долл. (благодаря внедрению в CRM-системы).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/>
              <a:t>Увеличение производительности труда и сокращение расходов на автоматизацию производственных процессов увеличит выручку бизнеса на 121 и 265 млрд. долл.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Благодаря ИИ напрямую появится более 800 000 рабочих мест и ещё 2 млн. косвенно, что компенсирует потери вакансий из-за внедрения.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739107" y="1718469"/>
            <a:ext cx="288925" cy="217488"/>
          </a:xfrm>
          <a:prstGeom prst="triangle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739106" y="2528094"/>
            <a:ext cx="287338" cy="215900"/>
          </a:xfrm>
          <a:prstGeom prst="triangle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712120" y="3393282"/>
            <a:ext cx="287337" cy="215900"/>
          </a:xfrm>
          <a:prstGeom prst="triangle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1697832" y="4544219"/>
            <a:ext cx="288925" cy="217488"/>
          </a:xfrm>
          <a:prstGeom prst="triangle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к внедрению технологий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По данным опроса организаций, проведенного </a:t>
            </a:r>
            <a:r>
              <a:rPr lang="en-US" altLang="ru-RU" sz="2800"/>
              <a:t>IDC</a:t>
            </a:r>
            <a:r>
              <a:rPr lang="ru-RU" altLang="ru-RU" sz="2800"/>
              <a:t>: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25% </a:t>
            </a:r>
            <a:r>
              <a:rPr lang="ru-RU" altLang="ru-RU" sz="2800" b="0"/>
              <a:t>– будут адаптировать технологии машинного обучения;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27%</a:t>
            </a:r>
            <a:r>
              <a:rPr lang="ru-RU" altLang="ru-RU" sz="2800" b="0"/>
              <a:t> – использовать технологии текстового анализа;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30% </a:t>
            </a:r>
            <a:r>
              <a:rPr lang="ru-RU" altLang="ru-RU" sz="2800" b="0"/>
              <a:t>– голосовое распознавание;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31% </a:t>
            </a:r>
            <a:r>
              <a:rPr lang="ru-RU" altLang="ru-RU" sz="2800" b="0"/>
              <a:t>– продвинутый числовой анализ.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Рисунок 3" descr="http://www.tadviser.ru/images/2/23/Основные_коммерческие_сферы_применения_технологий_искусственного_интеллек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541463"/>
            <a:ext cx="912336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С 2007 г. по 2017 г. в России государственные и бизнес-структуры профинансировали 1386 научных проектов на 23 млрд. руб.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Основные направления: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Транспорт.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Оборона.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Безопасность.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itchFamily="34" charset="0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sz="2000" dirty="0"/>
              <a:t>ВУЗы, научные и коммерческие организации, которые являются лидерами по числу проектов и финансированию в разных сферах применения ИИ:</a:t>
            </a:r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000" b="0" dirty="0"/>
              <a:t>Анализ данных – МГУ </a:t>
            </a:r>
            <a:r>
              <a:rPr lang="ru-RU" sz="2000" dirty="0"/>
              <a:t>(17 проектов)</a:t>
            </a:r>
            <a:r>
              <a:rPr lang="ru-RU" sz="2000" b="0" dirty="0"/>
              <a:t> и Университет ИТМО </a:t>
            </a:r>
            <a:r>
              <a:rPr lang="ru-RU" sz="2000" dirty="0"/>
              <a:t>(19 проектов).</a:t>
            </a:r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000" b="0" dirty="0"/>
              <a:t>Системы поддержки принятия решений – Университет ИТМО </a:t>
            </a:r>
            <a:r>
              <a:rPr lang="ru-RU" sz="2000" dirty="0"/>
              <a:t>(27) </a:t>
            </a:r>
            <a:r>
              <a:rPr lang="ru-RU" sz="2000" b="0" dirty="0"/>
              <a:t>и Московский Экономический Институт </a:t>
            </a:r>
            <a:r>
              <a:rPr lang="ru-RU" sz="2000" dirty="0"/>
              <a:t>(12).</a:t>
            </a:r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000" b="0" dirty="0"/>
              <a:t>Распознавание изображений и видео – Институт систем обработки изображений РАН </a:t>
            </a:r>
            <a:r>
              <a:rPr lang="ru-RU" sz="2000" dirty="0"/>
              <a:t>(17) </a:t>
            </a:r>
            <a:r>
              <a:rPr lang="ru-RU" sz="2000" b="0" dirty="0"/>
              <a:t>и Южно-Российский государственный университет экономики и сервиса </a:t>
            </a:r>
            <a:r>
              <a:rPr lang="ru-RU" sz="2000" dirty="0"/>
              <a:t>(13). </a:t>
            </a:r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000" b="0" dirty="0"/>
              <a:t>Распознавание текста и речи – НИИ «Прикладная семиотика» </a:t>
            </a:r>
            <a:r>
              <a:rPr lang="ru-RU" sz="2000" dirty="0"/>
              <a:t>(9)</a:t>
            </a:r>
            <a:r>
              <a:rPr lang="ru-RU" sz="2000" b="0" dirty="0"/>
              <a:t> и Центр речевых технологий </a:t>
            </a:r>
            <a:r>
              <a:rPr lang="ru-RU" sz="2000" dirty="0"/>
              <a:t>(9).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4" y="260351"/>
            <a:ext cx="6999287" cy="1196975"/>
          </a:xfrm>
        </p:spPr>
        <p:txBody>
          <a:bodyPr/>
          <a:lstStyle/>
          <a:p>
            <a:pPr algn="r" eaLnBrk="1" hangingPunct="1"/>
            <a:r>
              <a:rPr lang="ru-RU" altLang="ru-RU" sz="3200">
                <a:solidFill>
                  <a:srgbClr val="ED8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технологии ИИ</a:t>
            </a:r>
            <a: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7"/>
          <p:cNvSpPr txBox="1">
            <a:spLocks noChangeArrowheads="1"/>
          </p:cNvSpPr>
          <p:nvPr/>
        </p:nvSpPr>
        <p:spPr bwMode="auto">
          <a:xfrm>
            <a:off x="2063751" y="1628776"/>
            <a:ext cx="84248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OfficinaSansC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Рейтинг лидеров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 b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060576"/>
          <a:ext cx="9144000" cy="37322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Организации</a:t>
                      </a:r>
                    </a:p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К-во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проектов</a:t>
                      </a:r>
                    </a:p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Объём </a:t>
                      </a:r>
                      <a:r>
                        <a:rPr lang="ru-RU" sz="2000" b="1" u="none" strike="noStrike" dirty="0" smtClean="0">
                          <a:effectLst/>
                        </a:rPr>
                        <a:t>финансирования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млн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Университете ИТМО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79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u="none" strike="noStrike" dirty="0">
                          <a:effectLst/>
                        </a:rPr>
                        <a:t>Институт программных систем имени А.К. Айламазяна РАН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229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МГУ имени М.В. Ломоносова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МЭИ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ООО «Центр речевых технологий»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529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79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u="none" strike="noStrike" dirty="0">
                          <a:effectLst/>
                        </a:rPr>
                        <a:t>Томский государственный университет управления и радиоэлектроники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НИУ ВШЭ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373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ШУИ">
  <a:themeElements>
    <a:clrScheme name="ВШУИ">
      <a:dk1>
        <a:srgbClr val="141313"/>
      </a:dk1>
      <a:lt1>
        <a:srgbClr val="FFFFFF"/>
      </a:lt1>
      <a:dk2>
        <a:srgbClr val="777877"/>
      </a:dk2>
      <a:lt2>
        <a:srgbClr val="008F7B"/>
      </a:lt2>
      <a:accent1>
        <a:srgbClr val="E16E22"/>
      </a:accent1>
      <a:accent2>
        <a:srgbClr val="FED517"/>
      </a:accent2>
      <a:accent3>
        <a:srgbClr val="1E1D64"/>
      </a:accent3>
      <a:accent4>
        <a:srgbClr val="73B632"/>
      </a:accent4>
      <a:accent5>
        <a:srgbClr val="CC0A20"/>
      </a:accent5>
      <a:accent6>
        <a:srgbClr val="B60060"/>
      </a:accent6>
      <a:hlink>
        <a:srgbClr val="005294"/>
      </a:hlink>
      <a:folHlink>
        <a:srgbClr val="4242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ВШУИ.thmx</Template>
  <TotalTime>7065</TotalTime>
  <Words>688</Words>
  <Application>Microsoft Office PowerPoint</Application>
  <PresentationFormat>Широкоэкранный</PresentationFormat>
  <Paragraphs>102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OfficinaSansC</vt:lpstr>
      <vt:lpstr>Calibri</vt:lpstr>
      <vt:lpstr>ВШУИ</vt:lpstr>
      <vt:lpstr>Специальное оформление</vt:lpstr>
      <vt:lpstr>ПЕРСПЕКТИВЫ ПРИМЕНЕНИЯ ТЕХНОЛОГИИ ИСКУССТВЕННОГО ИНТЕЛЛЕКТА В ЧАСТНОМ СЕКТОРЕ РОССИИ</vt:lpstr>
      <vt:lpstr>Искусственный интеллект сегодня </vt:lpstr>
      <vt:lpstr>Искусственный интеллект сегодня </vt:lpstr>
      <vt:lpstr>Искусственный интеллект. Экономика </vt:lpstr>
      <vt:lpstr>Готовность к внедрению технологий ИИ </vt:lpstr>
      <vt:lpstr>Области применения ИИ </vt:lpstr>
      <vt:lpstr>Россия и технологии ИИ </vt:lpstr>
      <vt:lpstr>Россия и технологии ИИ </vt:lpstr>
      <vt:lpstr>Россия и технологии ИИ </vt:lpstr>
      <vt:lpstr>Россия и технологии ИИ </vt:lpstr>
      <vt:lpstr>Россия и технологии ИИ </vt:lpstr>
      <vt:lpstr> Россия и технологии ИИ  </vt:lpstr>
      <vt:lpstr>Россия и технологии ИИ </vt:lpstr>
      <vt:lpstr>Россия и технологии ИИ </vt:lpstr>
      <vt:lpstr>Крупные проекты российских компаний в области ИИ </vt:lpstr>
      <vt:lpstr>Крупные проекты российских компаний в области ИИ </vt:lpstr>
      <vt:lpstr>Презентация PowerPoint</vt:lpstr>
      <vt:lpstr>Презентация PowerPoint</vt:lpstr>
    </vt:vector>
  </TitlesOfParts>
  <Company>mifp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sok.301g</dc:creator>
  <cp:lastModifiedBy>Smart Board</cp:lastModifiedBy>
  <cp:revision>495</cp:revision>
  <dcterms:created xsi:type="dcterms:W3CDTF">2011-02-04T16:16:15Z</dcterms:created>
  <dcterms:modified xsi:type="dcterms:W3CDTF">2018-04-11T07:30:44Z</dcterms:modified>
</cp:coreProperties>
</file>