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7" r:id="rId2"/>
    <p:sldId id="402" r:id="rId3"/>
    <p:sldId id="401" r:id="rId4"/>
    <p:sldId id="399" r:id="rId5"/>
    <p:sldId id="405" r:id="rId6"/>
    <p:sldId id="404" r:id="rId7"/>
    <p:sldId id="398" r:id="rId8"/>
    <p:sldId id="408" r:id="rId9"/>
    <p:sldId id="397" r:id="rId10"/>
    <p:sldId id="403" r:id="rId11"/>
    <p:sldId id="407" r:id="rId12"/>
    <p:sldId id="409" r:id="rId13"/>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8" autoAdjust="0"/>
    <p:restoredTop sz="96835" autoAdjust="0"/>
  </p:normalViewPr>
  <p:slideViewPr>
    <p:cSldViewPr>
      <p:cViewPr varScale="1">
        <p:scale>
          <a:sx n="70" d="100"/>
          <a:sy n="70" d="100"/>
        </p:scale>
        <p:origin x="13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AF1CC77-C28A-4430-83A0-53B7F0999658}" type="datetimeFigureOut">
              <a:rPr lang="ru-RU" smtClean="0"/>
              <a:pPr/>
              <a:t>04.04.2018</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9140D20-3A40-455C-8290-9224F6F13188}" type="slidenum">
              <a:rPr lang="ru-RU" smtClean="0"/>
              <a:pPr/>
              <a:t>‹#›</a:t>
            </a:fld>
            <a:endParaRPr lang="ru-RU"/>
          </a:p>
        </p:txBody>
      </p:sp>
    </p:spTree>
    <p:extLst>
      <p:ext uri="{BB962C8B-B14F-4D97-AF65-F5344CB8AC3E}">
        <p14:creationId xmlns:p14="http://schemas.microsoft.com/office/powerpoint/2010/main" val="1227811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593FC54-01B1-4745-848B-43E4B016553B}" type="datetimeFigureOut">
              <a:rPr lang="ru-RU" smtClean="0"/>
              <a:pPr/>
              <a:t>04.04.2018</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083452D-39EF-427D-BFE6-86FF6DEA3090}" type="slidenum">
              <a:rPr lang="ru-RU" smtClean="0"/>
              <a:pPr/>
              <a:t>‹#›</a:t>
            </a:fld>
            <a:endParaRPr lang="ru-RU"/>
          </a:p>
        </p:txBody>
      </p:sp>
    </p:spTree>
    <p:extLst>
      <p:ext uri="{BB962C8B-B14F-4D97-AF65-F5344CB8AC3E}">
        <p14:creationId xmlns:p14="http://schemas.microsoft.com/office/powerpoint/2010/main" val="2028408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2CB322F-8C9B-48B5-826F-0898680510C7}" type="datetimeFigureOut">
              <a:rPr lang="ru-RU" smtClean="0"/>
              <a:pPr/>
              <a:t>04.04.2018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8EA4F0-3265-4FC2-8204-E9B467F7B2B3}" type="slidenum">
              <a:rPr lang="ru-RU" smtClean="0"/>
              <a:pPr/>
              <a:t>‹#›</a:t>
            </a:fld>
            <a:endParaRPr lang="ru-RU"/>
          </a:p>
        </p:txBody>
      </p:sp>
    </p:spTree>
    <p:extLst>
      <p:ext uri="{BB962C8B-B14F-4D97-AF65-F5344CB8AC3E}">
        <p14:creationId xmlns:p14="http://schemas.microsoft.com/office/powerpoint/2010/main" val="16010995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CB322F-8C9B-48B5-826F-0898680510C7}" type="datetimeFigureOut">
              <a:rPr lang="ru-RU" smtClean="0"/>
              <a:pPr/>
              <a:t>04.04.2018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8EA4F0-3265-4FC2-8204-E9B467F7B2B3}" type="slidenum">
              <a:rPr lang="ru-RU" smtClean="0"/>
              <a:pPr/>
              <a:t>‹#›</a:t>
            </a:fld>
            <a:endParaRPr lang="ru-RU"/>
          </a:p>
        </p:txBody>
      </p:sp>
    </p:spTree>
    <p:extLst>
      <p:ext uri="{BB962C8B-B14F-4D97-AF65-F5344CB8AC3E}">
        <p14:creationId xmlns:p14="http://schemas.microsoft.com/office/powerpoint/2010/main" val="91008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CB322F-8C9B-48B5-826F-0898680510C7}" type="datetimeFigureOut">
              <a:rPr lang="ru-RU" smtClean="0"/>
              <a:pPr/>
              <a:t>04.04.2018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8EA4F0-3265-4FC2-8204-E9B467F7B2B3}" type="slidenum">
              <a:rPr lang="ru-RU" smtClean="0"/>
              <a:pPr/>
              <a:t>‹#›</a:t>
            </a:fld>
            <a:endParaRPr lang="ru-RU"/>
          </a:p>
        </p:txBody>
      </p:sp>
    </p:spTree>
    <p:extLst>
      <p:ext uri="{BB962C8B-B14F-4D97-AF65-F5344CB8AC3E}">
        <p14:creationId xmlns:p14="http://schemas.microsoft.com/office/powerpoint/2010/main" val="201400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CB322F-8C9B-48B5-826F-0898680510C7}" type="datetimeFigureOut">
              <a:rPr lang="ru-RU" smtClean="0"/>
              <a:pPr/>
              <a:t>04.04.2018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8EA4F0-3265-4FC2-8204-E9B467F7B2B3}" type="slidenum">
              <a:rPr lang="ru-RU" smtClean="0"/>
              <a:pPr/>
              <a:t>‹#›</a:t>
            </a:fld>
            <a:endParaRPr lang="ru-RU"/>
          </a:p>
        </p:txBody>
      </p:sp>
    </p:spTree>
    <p:extLst>
      <p:ext uri="{BB962C8B-B14F-4D97-AF65-F5344CB8AC3E}">
        <p14:creationId xmlns:p14="http://schemas.microsoft.com/office/powerpoint/2010/main" val="56034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2CB322F-8C9B-48B5-826F-0898680510C7}" type="datetimeFigureOut">
              <a:rPr lang="ru-RU" smtClean="0"/>
              <a:pPr/>
              <a:t>04.04.2018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8EA4F0-3265-4FC2-8204-E9B467F7B2B3}" type="slidenum">
              <a:rPr lang="ru-RU" smtClean="0"/>
              <a:pPr/>
              <a:t>‹#›</a:t>
            </a:fld>
            <a:endParaRPr lang="ru-RU"/>
          </a:p>
        </p:txBody>
      </p:sp>
    </p:spTree>
    <p:extLst>
      <p:ext uri="{BB962C8B-B14F-4D97-AF65-F5344CB8AC3E}">
        <p14:creationId xmlns:p14="http://schemas.microsoft.com/office/powerpoint/2010/main" val="232475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2CB322F-8C9B-48B5-826F-0898680510C7}" type="datetimeFigureOut">
              <a:rPr lang="ru-RU" smtClean="0"/>
              <a:pPr/>
              <a:t>04.04.2018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8EA4F0-3265-4FC2-8204-E9B467F7B2B3}" type="slidenum">
              <a:rPr lang="ru-RU" smtClean="0"/>
              <a:pPr/>
              <a:t>‹#›</a:t>
            </a:fld>
            <a:endParaRPr lang="ru-RU"/>
          </a:p>
        </p:txBody>
      </p:sp>
    </p:spTree>
    <p:extLst>
      <p:ext uri="{BB962C8B-B14F-4D97-AF65-F5344CB8AC3E}">
        <p14:creationId xmlns:p14="http://schemas.microsoft.com/office/powerpoint/2010/main" val="129013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2CB322F-8C9B-48B5-826F-0898680510C7}" type="datetimeFigureOut">
              <a:rPr lang="ru-RU" smtClean="0"/>
              <a:pPr/>
              <a:t>04.04.2018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E8EA4F0-3265-4FC2-8204-E9B467F7B2B3}" type="slidenum">
              <a:rPr lang="ru-RU" smtClean="0"/>
              <a:pPr/>
              <a:t>‹#›</a:t>
            </a:fld>
            <a:endParaRPr lang="ru-RU"/>
          </a:p>
        </p:txBody>
      </p:sp>
    </p:spTree>
    <p:extLst>
      <p:ext uri="{BB962C8B-B14F-4D97-AF65-F5344CB8AC3E}">
        <p14:creationId xmlns:p14="http://schemas.microsoft.com/office/powerpoint/2010/main" val="179929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2CB322F-8C9B-48B5-826F-0898680510C7}" type="datetimeFigureOut">
              <a:rPr lang="ru-RU" smtClean="0"/>
              <a:pPr/>
              <a:t>04.04.2018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E8EA4F0-3265-4FC2-8204-E9B467F7B2B3}" type="slidenum">
              <a:rPr lang="ru-RU" smtClean="0"/>
              <a:pPr/>
              <a:t>‹#›</a:t>
            </a:fld>
            <a:endParaRPr lang="ru-RU"/>
          </a:p>
        </p:txBody>
      </p:sp>
    </p:spTree>
    <p:extLst>
      <p:ext uri="{BB962C8B-B14F-4D97-AF65-F5344CB8AC3E}">
        <p14:creationId xmlns:p14="http://schemas.microsoft.com/office/powerpoint/2010/main" val="388753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CB322F-8C9B-48B5-826F-0898680510C7}" type="datetimeFigureOut">
              <a:rPr lang="ru-RU" smtClean="0"/>
              <a:pPr/>
              <a:t>04.04.2018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E8EA4F0-3265-4FC2-8204-E9B467F7B2B3}" type="slidenum">
              <a:rPr lang="ru-RU" smtClean="0"/>
              <a:pPr/>
              <a:t>‹#›</a:t>
            </a:fld>
            <a:endParaRPr lang="ru-RU"/>
          </a:p>
        </p:txBody>
      </p:sp>
    </p:spTree>
    <p:extLst>
      <p:ext uri="{BB962C8B-B14F-4D97-AF65-F5344CB8AC3E}">
        <p14:creationId xmlns:p14="http://schemas.microsoft.com/office/powerpoint/2010/main" val="396164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CB322F-8C9B-48B5-826F-0898680510C7}" type="datetimeFigureOut">
              <a:rPr lang="ru-RU" smtClean="0"/>
              <a:pPr/>
              <a:t>04.04.2018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8EA4F0-3265-4FC2-8204-E9B467F7B2B3}" type="slidenum">
              <a:rPr lang="ru-RU" smtClean="0"/>
              <a:pPr/>
              <a:t>‹#›</a:t>
            </a:fld>
            <a:endParaRPr lang="ru-RU"/>
          </a:p>
        </p:txBody>
      </p:sp>
    </p:spTree>
    <p:extLst>
      <p:ext uri="{BB962C8B-B14F-4D97-AF65-F5344CB8AC3E}">
        <p14:creationId xmlns:p14="http://schemas.microsoft.com/office/powerpoint/2010/main" val="365571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CB322F-8C9B-48B5-826F-0898680510C7}" type="datetimeFigureOut">
              <a:rPr lang="ru-RU" smtClean="0"/>
              <a:pPr/>
              <a:t>04.04.2018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8EA4F0-3265-4FC2-8204-E9B467F7B2B3}" type="slidenum">
              <a:rPr lang="ru-RU" smtClean="0"/>
              <a:pPr/>
              <a:t>‹#›</a:t>
            </a:fld>
            <a:endParaRPr lang="ru-RU"/>
          </a:p>
        </p:txBody>
      </p:sp>
    </p:spTree>
    <p:extLst>
      <p:ext uri="{BB962C8B-B14F-4D97-AF65-F5344CB8AC3E}">
        <p14:creationId xmlns:p14="http://schemas.microsoft.com/office/powerpoint/2010/main" val="171658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B322F-8C9B-48B5-826F-0898680510C7}" type="datetimeFigureOut">
              <a:rPr lang="ru-RU" smtClean="0"/>
              <a:pPr/>
              <a:t>04.04.2018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EA4F0-3265-4FC2-8204-E9B467F7B2B3}" type="slidenum">
              <a:rPr lang="ru-RU" smtClean="0"/>
              <a:pPr/>
              <a:t>‹#›</a:t>
            </a:fld>
            <a:endParaRPr lang="ru-RU"/>
          </a:p>
        </p:txBody>
      </p:sp>
    </p:spTree>
    <p:extLst>
      <p:ext uri="{BB962C8B-B14F-4D97-AF65-F5344CB8AC3E}">
        <p14:creationId xmlns:p14="http://schemas.microsoft.com/office/powerpoint/2010/main" val="328740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timeslive.co.za/sunday-times/news/2017-10-21-from-russia-with-love-how-putin-had-a-hand-in-cabinet-reshuffle/" TargetMode="External"/><Relationship Id="rId5" Type="http://schemas.openxmlformats.org/officeDocument/2006/relationships/hyperlink" Target="https://mybroadband.co.za/news/government/233567-zuma-bombshell-big-cabinet-reshuffle.html"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9209"/>
          </a:xfrm>
          <a:prstGeom prst="rect">
            <a:avLst/>
          </a:prstGeom>
        </p:spPr>
      </p:pic>
      <p:sp>
        <p:nvSpPr>
          <p:cNvPr id="8" name="TextBox 7"/>
          <p:cNvSpPr txBox="1"/>
          <p:nvPr/>
        </p:nvSpPr>
        <p:spPr>
          <a:xfrm>
            <a:off x="6444208" y="96014"/>
            <a:ext cx="8064897" cy="707886"/>
          </a:xfrm>
          <a:prstGeom prst="rect">
            <a:avLst/>
          </a:prstGeom>
          <a:noFill/>
        </p:spPr>
        <p:txBody>
          <a:bodyPr wrap="square" rtlCol="0">
            <a:spAutoFit/>
          </a:bodyPr>
          <a:lstStyle/>
          <a:p>
            <a:pPr algn="ctr"/>
            <a:endParaRPr lang="ru-RU" sz="4000" b="1" dirty="0" smtClean="0">
              <a:latin typeface="Arial Black" panose="020B0A04020102020204" pitchFamily="34" charset="0"/>
            </a:endParaRPr>
          </a:p>
        </p:txBody>
      </p:sp>
      <p:sp>
        <p:nvSpPr>
          <p:cNvPr id="3" name="Заголовок 2"/>
          <p:cNvSpPr>
            <a:spLocks noGrp="1"/>
          </p:cNvSpPr>
          <p:nvPr>
            <p:ph type="ctrTitle"/>
          </p:nvPr>
        </p:nvSpPr>
        <p:spPr>
          <a:xfrm>
            <a:off x="428596" y="3000372"/>
            <a:ext cx="8496944" cy="1470025"/>
          </a:xfrm>
        </p:spPr>
        <p:txBody>
          <a:bodyPr>
            <a:noAutofit/>
          </a:bodyPr>
          <a:lstStyle/>
          <a:p>
            <a:r>
              <a:rPr lang="ru-RU" sz="2400" b="1" dirty="0" smtClean="0">
                <a:latin typeface="Arial Black" pitchFamily="34" charset="0"/>
              </a:rPr>
              <a:t>"ПРОБЛЕМЫ И ПЕРСПЕКТИВЫ РАЗВИТИЯ ОТНОШЕНИЙ МЕЖДУ РОССИЕЙ И ЮАР </a:t>
            </a:r>
            <a:r>
              <a:rPr lang="ru-RU" sz="2400" dirty="0" smtClean="0">
                <a:latin typeface="Arial Black" pitchFamily="34" charset="0"/>
              </a:rPr>
              <a:t/>
            </a:r>
            <a:br>
              <a:rPr lang="ru-RU" sz="2400" dirty="0" smtClean="0">
                <a:latin typeface="Arial Black" pitchFamily="34" charset="0"/>
              </a:rPr>
            </a:br>
            <a:r>
              <a:rPr lang="ru-RU" sz="2400" b="1" dirty="0" smtClean="0">
                <a:latin typeface="Arial Black" pitchFamily="34" charset="0"/>
              </a:rPr>
              <a:t>ПОСЛЕ ОТСТАВКИ ПРЕЗИДЕНТА Д.ЗУМЫ"</a:t>
            </a:r>
            <a:r>
              <a:rPr lang="ru-RU" sz="2400" dirty="0" smtClean="0">
                <a:latin typeface="Arial Black" pitchFamily="34" charset="0"/>
              </a:rPr>
              <a:t/>
            </a:r>
            <a:br>
              <a:rPr lang="ru-RU" sz="2400" dirty="0" smtClean="0">
                <a:latin typeface="Arial Black" pitchFamily="34" charset="0"/>
              </a:rPr>
            </a:br>
            <a:r>
              <a:rPr lang="ru-RU" sz="2400" b="1" dirty="0" smtClean="0">
                <a:latin typeface="Arial Black" panose="020B0A04020102020204" pitchFamily="34" charset="0"/>
              </a:rPr>
              <a:t/>
            </a:r>
            <a:br>
              <a:rPr lang="ru-RU" sz="2400" b="1" dirty="0" smtClean="0">
                <a:latin typeface="Arial Black" panose="020B0A04020102020204" pitchFamily="34" charset="0"/>
              </a:rPr>
            </a:br>
            <a:endParaRPr lang="ru-RU" sz="2400" dirty="0"/>
          </a:p>
        </p:txBody>
      </p:sp>
      <p:sp>
        <p:nvSpPr>
          <p:cNvPr id="4" name="Подзаголовок 3"/>
          <p:cNvSpPr>
            <a:spLocks noGrp="1"/>
          </p:cNvSpPr>
          <p:nvPr>
            <p:ph type="subTitle" idx="1"/>
          </p:nvPr>
        </p:nvSpPr>
        <p:spPr>
          <a:xfrm>
            <a:off x="1357290" y="4214818"/>
            <a:ext cx="7128792" cy="1752600"/>
          </a:xfrm>
        </p:spPr>
        <p:txBody>
          <a:bodyPr>
            <a:noAutofit/>
          </a:bodyPr>
          <a:lstStyle/>
          <a:p>
            <a:pPr algn="r"/>
            <a:r>
              <a:rPr lang="ru-RU" sz="1600" b="1" dirty="0" smtClean="0">
                <a:latin typeface="Arial Black" pitchFamily="34" charset="0"/>
              </a:rPr>
              <a:t>Выступление на Круглом столе</a:t>
            </a:r>
          </a:p>
          <a:p>
            <a:pPr algn="r"/>
            <a:r>
              <a:rPr lang="ru-RU" sz="1600" b="1" dirty="0" smtClean="0">
                <a:latin typeface="Arial Black" pitchFamily="34" charset="0"/>
              </a:rPr>
              <a:t>«</a:t>
            </a:r>
            <a:r>
              <a:rPr lang="ru-RU" sz="1600" b="1" cap="all" dirty="0" smtClean="0">
                <a:latin typeface="Arial Black" pitchFamily="34" charset="0"/>
              </a:rPr>
              <a:t>«ПУБЛИЧНАЯ ДИПЛОМАТИЯ И СТРАТЕГИЧЕСКИЕ КОММУНИКАЦИИ СТРАН ГРУППЫ БРИКС»</a:t>
            </a:r>
          </a:p>
          <a:p>
            <a:pPr algn="r"/>
            <a:r>
              <a:rPr lang="ru-RU" sz="1600" b="1" cap="all" dirty="0" smtClean="0">
                <a:latin typeface="Arial Black" pitchFamily="34" charset="0"/>
              </a:rPr>
              <a:t>22 марта 2018 г.</a:t>
            </a:r>
            <a:endParaRPr lang="ru-RU" sz="1600" b="1" dirty="0" smtClean="0">
              <a:latin typeface="Arial Black" pitchFamily="34" charset="0"/>
            </a:endParaRPr>
          </a:p>
          <a:p>
            <a:pPr algn="r"/>
            <a:r>
              <a:rPr lang="ru-RU" sz="1600" b="1" dirty="0" err="1" smtClean="0">
                <a:latin typeface="Arial Black" pitchFamily="34" charset="0"/>
              </a:rPr>
              <a:t>Печковская</a:t>
            </a:r>
            <a:r>
              <a:rPr lang="ru-RU" sz="1600" b="1" dirty="0" smtClean="0">
                <a:latin typeface="Arial Black" pitchFamily="34" charset="0"/>
              </a:rPr>
              <a:t> Виктория,</a:t>
            </a:r>
          </a:p>
          <a:p>
            <a:pPr algn="r"/>
            <a:r>
              <a:rPr lang="ru-RU" sz="1600" b="1" dirty="0" smtClean="0">
                <a:latin typeface="Arial Black" pitchFamily="34" charset="0"/>
              </a:rPr>
              <a:t>И.о. декана Высшей школы управления и инноваций </a:t>
            </a:r>
          </a:p>
          <a:p>
            <a:pPr algn="r"/>
            <a:r>
              <a:rPr lang="ru-RU" sz="1600" b="1" dirty="0" smtClean="0">
                <a:latin typeface="Arial Black" pitchFamily="34" charset="0"/>
              </a:rPr>
              <a:t>МГУ имени М.В. Ломоносова </a:t>
            </a:r>
          </a:p>
        </p:txBody>
      </p:sp>
    </p:spTree>
    <p:extLst>
      <p:ext uri="{BB962C8B-B14F-4D97-AF65-F5344CB8AC3E}">
        <p14:creationId xmlns:p14="http://schemas.microsoft.com/office/powerpoint/2010/main" val="105520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42852"/>
            <a:ext cx="8229600" cy="571504"/>
          </a:xfrm>
        </p:spPr>
        <p:txBody>
          <a:bodyPr>
            <a:noAutofit/>
          </a:bodyPr>
          <a:lstStyle/>
          <a:p>
            <a:pPr algn="r"/>
            <a:r>
              <a:rPr lang="ru-RU" sz="2400" dirty="0" smtClean="0">
                <a:latin typeface="Arial Black" panose="020B0A04020102020204" pitchFamily="34" charset="0"/>
              </a:rPr>
              <a:t>РОССИЯ И ЮАР ПОСЛЕ 15.02.18</a:t>
            </a:r>
            <a:endParaRPr lang="ru-RU" sz="3600" dirty="0">
              <a:latin typeface="Arial Black" panose="020B0A04020102020204" pitchFamily="34" charset="0"/>
            </a:endParaRPr>
          </a:p>
        </p:txBody>
      </p:sp>
      <p:pic>
        <p:nvPicPr>
          <p:cNvPr id="4" name="Изображение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363"/>
          <a:stretch/>
        </p:blipFill>
        <p:spPr bwMode="auto">
          <a:xfrm>
            <a:off x="-1" y="5373216"/>
            <a:ext cx="9144001" cy="1512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192.168.155.200\Exchange\ИНФОРМАЦИЯ О ФАКУЛЬТЕТЕ\Логотипы\ВШУИ\Vshui-logo-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25134" cy="5893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ÐÐ°ÑÑÐ¸Ð½ÐºÐ¸ Ð¿Ð¾ Ð·Ð°Ð¿ÑÐ¾ÑÑ Ð²Ð¾Ð¿ÑÐ¾Ñ"/>
          <p:cNvPicPr>
            <a:picLocks noChangeAspect="1" noChangeArrowheads="1"/>
          </p:cNvPicPr>
          <p:nvPr/>
        </p:nvPicPr>
        <p:blipFill>
          <a:blip r:embed="rId4"/>
          <a:srcRect/>
          <a:stretch>
            <a:fillRect/>
          </a:stretch>
        </p:blipFill>
        <p:spPr bwMode="auto">
          <a:xfrm>
            <a:off x="0" y="714356"/>
            <a:ext cx="9144000" cy="5286412"/>
          </a:xfrm>
          <a:prstGeom prst="rect">
            <a:avLst/>
          </a:prstGeom>
          <a:noFill/>
        </p:spPr>
      </p:pic>
    </p:spTree>
    <p:extLst>
      <p:ext uri="{BB962C8B-B14F-4D97-AF65-F5344CB8AC3E}">
        <p14:creationId xmlns:p14="http://schemas.microsoft.com/office/powerpoint/2010/main" val="4244761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42852"/>
            <a:ext cx="8229600" cy="571504"/>
          </a:xfrm>
        </p:spPr>
        <p:txBody>
          <a:bodyPr>
            <a:noAutofit/>
          </a:bodyPr>
          <a:lstStyle/>
          <a:p>
            <a:pPr algn="r"/>
            <a:r>
              <a:rPr lang="ru-RU" sz="2400" dirty="0" smtClean="0">
                <a:latin typeface="Arial Black" panose="020B0A04020102020204" pitchFamily="34" charset="0"/>
              </a:rPr>
              <a:t>РОССИЯ И ЮАР: </a:t>
            </a:r>
            <a:br>
              <a:rPr lang="ru-RU" sz="2400" dirty="0" smtClean="0">
                <a:latin typeface="Arial Black" panose="020B0A04020102020204" pitchFamily="34" charset="0"/>
              </a:rPr>
            </a:br>
            <a:r>
              <a:rPr lang="ru-RU" sz="2400" dirty="0" smtClean="0">
                <a:latin typeface="Arial Black" panose="020B0A04020102020204" pitchFamily="34" charset="0"/>
              </a:rPr>
              <a:t>КТО ВИНОВАТ И ЧТО ДЕЛАТЬ?</a:t>
            </a:r>
            <a:endParaRPr lang="ru-RU" sz="3600" dirty="0">
              <a:latin typeface="Arial Black" panose="020B0A04020102020204" pitchFamily="34" charset="0"/>
            </a:endParaRPr>
          </a:p>
        </p:txBody>
      </p:sp>
      <p:pic>
        <p:nvPicPr>
          <p:cNvPr id="4" name="Изображение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363"/>
          <a:stretch/>
        </p:blipFill>
        <p:spPr bwMode="auto">
          <a:xfrm>
            <a:off x="-1" y="5373216"/>
            <a:ext cx="9144001" cy="1512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192.168.155.200\Exchange\ИНФОРМАЦИЯ О ФАКУЛЬТЕТЕ\Логотипы\ВШУИ\Vshui-logo-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25134" cy="589384"/>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p:cNvPicPr>
            <a:picLocks noChangeAspect="1" noChangeArrowheads="1"/>
          </p:cNvPicPr>
          <p:nvPr/>
        </p:nvPicPr>
        <p:blipFill>
          <a:blip r:embed="rId4"/>
          <a:srcRect/>
          <a:stretch>
            <a:fillRect/>
          </a:stretch>
        </p:blipFill>
        <p:spPr bwMode="auto">
          <a:xfrm>
            <a:off x="3409565" y="2857496"/>
            <a:ext cx="5734435" cy="3471869"/>
          </a:xfrm>
          <a:prstGeom prst="rect">
            <a:avLst/>
          </a:prstGeom>
          <a:noFill/>
          <a:ln w="9525">
            <a:noFill/>
            <a:miter lim="800000"/>
            <a:headEnd/>
            <a:tailEnd/>
          </a:ln>
          <a:effectLst/>
        </p:spPr>
      </p:pic>
      <p:pic>
        <p:nvPicPr>
          <p:cNvPr id="28674" name="Picture 2" descr="C:\Users\HP\Desktop\2017-2018 учебный год\Конференции\15.03.18\церковь.jpg"/>
          <p:cNvPicPr>
            <a:picLocks noChangeAspect="1" noChangeArrowheads="1"/>
          </p:cNvPicPr>
          <p:nvPr/>
        </p:nvPicPr>
        <p:blipFill>
          <a:blip r:embed="rId5"/>
          <a:srcRect/>
          <a:stretch>
            <a:fillRect/>
          </a:stretch>
        </p:blipFill>
        <p:spPr bwMode="auto">
          <a:xfrm>
            <a:off x="0" y="1714488"/>
            <a:ext cx="4571999" cy="2857520"/>
          </a:xfrm>
          <a:prstGeom prst="rect">
            <a:avLst/>
          </a:prstGeom>
          <a:noFill/>
        </p:spPr>
      </p:pic>
      <p:pic>
        <p:nvPicPr>
          <p:cNvPr id="28678" name="Picture 6" descr="ÐÐ°ÑÑÐ¸Ð½ÐºÐ¸ Ð¿Ð¾ Ð·Ð°Ð¿ÑÐ¾ÑÑ ÑÑÑÐ´ÐµÐ½ÑÑ"/>
          <p:cNvPicPr>
            <a:picLocks noChangeAspect="1" noChangeArrowheads="1"/>
          </p:cNvPicPr>
          <p:nvPr/>
        </p:nvPicPr>
        <p:blipFill>
          <a:blip r:embed="rId6"/>
          <a:srcRect/>
          <a:stretch>
            <a:fillRect/>
          </a:stretch>
        </p:blipFill>
        <p:spPr bwMode="auto">
          <a:xfrm>
            <a:off x="0" y="4071942"/>
            <a:ext cx="3500430" cy="2622141"/>
          </a:xfrm>
          <a:prstGeom prst="rect">
            <a:avLst/>
          </a:prstGeom>
          <a:noFill/>
        </p:spPr>
      </p:pic>
      <p:pic>
        <p:nvPicPr>
          <p:cNvPr id="28680" name="Picture 8" descr="ÐÐ°ÑÑÐ¸Ð½ÐºÐ¸ Ð¿Ð¾ Ð·Ð°Ð¿ÑÐ¾ÑÑ ÑÐµÑÑÐ½Ð¾ÑÑÑ ÐºÐ°ÑÑÐ¸Ð½ÐºÐ¸"/>
          <p:cNvPicPr>
            <a:picLocks noChangeAspect="1" noChangeArrowheads="1"/>
          </p:cNvPicPr>
          <p:nvPr/>
        </p:nvPicPr>
        <p:blipFill>
          <a:blip r:embed="rId7"/>
          <a:srcRect/>
          <a:stretch>
            <a:fillRect/>
          </a:stretch>
        </p:blipFill>
        <p:spPr bwMode="auto">
          <a:xfrm>
            <a:off x="4572000" y="785794"/>
            <a:ext cx="4361039" cy="2286016"/>
          </a:xfrm>
          <a:prstGeom prst="rect">
            <a:avLst/>
          </a:prstGeom>
          <a:noFill/>
        </p:spPr>
      </p:pic>
    </p:spTree>
    <p:extLst>
      <p:ext uri="{BB962C8B-B14F-4D97-AF65-F5344CB8AC3E}">
        <p14:creationId xmlns:p14="http://schemas.microsoft.com/office/powerpoint/2010/main" val="4244761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363"/>
          <a:stretch/>
        </p:blipFill>
        <p:spPr bwMode="auto">
          <a:xfrm>
            <a:off x="-1" y="5373216"/>
            <a:ext cx="9144001" cy="151216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14400" y="0"/>
            <a:ext cx="8229600" cy="1143000"/>
          </a:xfrm>
        </p:spPr>
        <p:txBody>
          <a:bodyPr>
            <a:normAutofit/>
          </a:bodyPr>
          <a:lstStyle/>
          <a:p>
            <a:pPr algn="r"/>
            <a:r>
              <a:rPr lang="ru-RU" sz="2800" dirty="0" smtClean="0">
                <a:latin typeface="Arial Black" pitchFamily="34" charset="0"/>
              </a:rPr>
              <a:t>РОЛЬ И МЕСТО ЖЕНЩИН </a:t>
            </a:r>
            <a:r>
              <a:rPr lang="en-US" sz="2800" dirty="0" smtClean="0">
                <a:latin typeface="Arial Black" pitchFamily="34" charset="0"/>
              </a:rPr>
              <a:t/>
            </a:r>
            <a:br>
              <a:rPr lang="en-US" sz="2800" dirty="0" smtClean="0">
                <a:latin typeface="Arial Black" pitchFamily="34" charset="0"/>
              </a:rPr>
            </a:br>
            <a:r>
              <a:rPr lang="ru-RU" sz="2800" dirty="0" smtClean="0">
                <a:latin typeface="Arial Black" pitchFamily="34" charset="0"/>
              </a:rPr>
              <a:t>В РФ И ЮАР</a:t>
            </a:r>
            <a:endParaRPr lang="ru-RU" sz="2800" dirty="0">
              <a:latin typeface="Arial Black" pitchFamily="34" charset="0"/>
            </a:endParaRPr>
          </a:p>
        </p:txBody>
      </p:sp>
      <p:pic>
        <p:nvPicPr>
          <p:cNvPr id="4" name="Picture 5" descr="\\192.168.155.200\Exchange\ИНФОРМАЦИЯ О ФАКУЛЬТЕТЕ\Логотипы\ВШУИ\Vshui-logo-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25134" cy="5893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Таблица 4"/>
          <p:cNvGraphicFramePr>
            <a:graphicFrameLocks noGrp="1"/>
          </p:cNvGraphicFramePr>
          <p:nvPr/>
        </p:nvGraphicFramePr>
        <p:xfrm>
          <a:off x="357158" y="1357298"/>
          <a:ext cx="8643998" cy="4500596"/>
        </p:xfrm>
        <a:graphic>
          <a:graphicData uri="http://schemas.openxmlformats.org/drawingml/2006/table">
            <a:tbl>
              <a:tblPr/>
              <a:tblGrid>
                <a:gridCol w="1686781"/>
                <a:gridCol w="763417"/>
                <a:gridCol w="858521"/>
                <a:gridCol w="858521"/>
                <a:gridCol w="857656"/>
                <a:gridCol w="857656"/>
                <a:gridCol w="857656"/>
                <a:gridCol w="951895"/>
                <a:gridCol w="951895"/>
              </a:tblGrid>
              <a:tr h="305650">
                <a:tc rowSpan="3">
                  <a:txBody>
                    <a:bodyPr/>
                    <a:lstStyle/>
                    <a:p>
                      <a:pPr algn="ctr">
                        <a:lnSpc>
                          <a:spcPct val="115000"/>
                        </a:lnSpc>
                        <a:spcBef>
                          <a:spcPts val="600"/>
                        </a:spcBef>
                        <a:spcAft>
                          <a:spcPts val="600"/>
                        </a:spcAft>
                      </a:pPr>
                      <a:endParaRPr lang="en-ZA" sz="1200" b="1" dirty="0">
                        <a:latin typeface="Times New Roman"/>
                        <a:ea typeface="Times New Roman"/>
                        <a:cs typeface="Times New Roman"/>
                      </a:endParaRPr>
                    </a:p>
                    <a:p>
                      <a:pPr algn="ctr">
                        <a:lnSpc>
                          <a:spcPct val="115000"/>
                        </a:lnSpc>
                        <a:spcBef>
                          <a:spcPts val="600"/>
                        </a:spcBef>
                        <a:spcAft>
                          <a:spcPts val="600"/>
                        </a:spcAft>
                      </a:pPr>
                      <a:r>
                        <a:rPr lang="en-ZA" sz="1200" b="1" dirty="0">
                          <a:latin typeface="Times New Roman"/>
                          <a:ea typeface="Times New Roman"/>
                          <a:cs typeface="Times New Roman"/>
                        </a:rPr>
                        <a:t>Country Score Card</a:t>
                      </a:r>
                      <a:endParaRPr lang="ru-RU" sz="1100" b="1"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Bef>
                          <a:spcPts val="600"/>
                        </a:spcBef>
                        <a:spcAft>
                          <a:spcPts val="600"/>
                        </a:spcAft>
                      </a:pPr>
                      <a:r>
                        <a:rPr lang="en-ZA" sz="1200" b="1" dirty="0">
                          <a:latin typeface="Times New Roman"/>
                          <a:ea typeface="Times New Roman"/>
                          <a:cs typeface="Times New Roman"/>
                        </a:rPr>
                        <a:t>2006</a:t>
                      </a:r>
                      <a:endParaRPr lang="ru-RU" sz="1100" b="1"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lnSpc>
                          <a:spcPct val="115000"/>
                        </a:lnSpc>
                        <a:spcBef>
                          <a:spcPts val="600"/>
                        </a:spcBef>
                        <a:spcAft>
                          <a:spcPts val="600"/>
                        </a:spcAft>
                      </a:pPr>
                      <a:r>
                        <a:rPr lang="en-ZA" sz="1200" b="1" dirty="0">
                          <a:latin typeface="Times New Roman"/>
                          <a:ea typeface="Times New Roman"/>
                          <a:cs typeface="Times New Roman"/>
                        </a:rPr>
                        <a:t>2016</a:t>
                      </a:r>
                      <a:endParaRPr lang="ru-RU" sz="1100" b="1"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05650">
                <a:tc vMerge="1">
                  <a:txBody>
                    <a:bodyPr/>
                    <a:lstStyle/>
                    <a:p>
                      <a:endParaRPr lang="ru-RU"/>
                    </a:p>
                  </a:txBody>
                  <a:tcPr/>
                </a:tc>
                <a:tc gridSpan="2">
                  <a:txBody>
                    <a:bodyPr/>
                    <a:lstStyle/>
                    <a:p>
                      <a:pPr algn="ctr">
                        <a:lnSpc>
                          <a:spcPct val="115000"/>
                        </a:lnSpc>
                        <a:spcBef>
                          <a:spcPts val="600"/>
                        </a:spcBef>
                        <a:spcAft>
                          <a:spcPts val="600"/>
                        </a:spcAft>
                      </a:pPr>
                      <a:r>
                        <a:rPr lang="en-ZA" sz="1200" b="1" dirty="0">
                          <a:latin typeface="Times New Roman"/>
                          <a:ea typeface="Times New Roman"/>
                          <a:cs typeface="Times New Roman"/>
                        </a:rPr>
                        <a:t>Rank</a:t>
                      </a:r>
                      <a:endParaRPr lang="ru-RU" sz="1100" b="1"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Bef>
                          <a:spcPts val="600"/>
                        </a:spcBef>
                        <a:spcAft>
                          <a:spcPts val="600"/>
                        </a:spcAft>
                      </a:pPr>
                      <a:r>
                        <a:rPr lang="en-ZA" sz="1200" b="1" dirty="0">
                          <a:latin typeface="Times New Roman"/>
                          <a:ea typeface="Times New Roman"/>
                          <a:cs typeface="Times New Roman"/>
                        </a:rPr>
                        <a:t>Score</a:t>
                      </a:r>
                      <a:endParaRPr lang="ru-RU" sz="1100" b="1"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Bef>
                          <a:spcPts val="600"/>
                        </a:spcBef>
                        <a:spcAft>
                          <a:spcPts val="600"/>
                        </a:spcAft>
                      </a:pPr>
                      <a:r>
                        <a:rPr lang="en-ZA" sz="1200" b="1">
                          <a:latin typeface="Times New Roman"/>
                          <a:ea typeface="Times New Roman"/>
                          <a:cs typeface="Times New Roman"/>
                        </a:rPr>
                        <a:t>Rank</a:t>
                      </a:r>
                      <a:endParaRPr lang="ru-RU" sz="1100" b="1">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Bef>
                          <a:spcPts val="600"/>
                        </a:spcBef>
                        <a:spcAft>
                          <a:spcPts val="600"/>
                        </a:spcAft>
                      </a:pPr>
                      <a:r>
                        <a:rPr lang="en-ZA" sz="1200" b="1">
                          <a:latin typeface="Times New Roman"/>
                          <a:ea typeface="Times New Roman"/>
                          <a:cs typeface="Times New Roman"/>
                        </a:rPr>
                        <a:t>Score</a:t>
                      </a:r>
                      <a:endParaRPr lang="ru-RU" sz="1100" b="1">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527136">
                <a:tc vMerge="1">
                  <a:txBody>
                    <a:bodyPr/>
                    <a:lstStyle/>
                    <a:p>
                      <a:endParaRPr lang="ru-RU"/>
                    </a:p>
                  </a:txBody>
                  <a:tcPr/>
                </a:tc>
                <a:tc>
                  <a:txBody>
                    <a:bodyPr/>
                    <a:lstStyle/>
                    <a:p>
                      <a:pPr algn="ctr">
                        <a:lnSpc>
                          <a:spcPct val="115000"/>
                        </a:lnSpc>
                        <a:spcBef>
                          <a:spcPts val="600"/>
                        </a:spcBef>
                        <a:spcAft>
                          <a:spcPts val="600"/>
                        </a:spcAft>
                      </a:pPr>
                      <a:r>
                        <a:rPr lang="en-ZA" sz="1200" b="1" dirty="0">
                          <a:solidFill>
                            <a:srgbClr val="FF0000"/>
                          </a:solidFill>
                          <a:latin typeface="Times New Roman"/>
                          <a:ea typeface="Times New Roman"/>
                          <a:cs typeface="Times New Roman"/>
                        </a:rPr>
                        <a:t>RF</a:t>
                      </a:r>
                      <a:endParaRPr lang="ru-RU" sz="1100" b="1" dirty="0">
                        <a:solidFill>
                          <a:srgbClr val="FF0000"/>
                        </a:solidFill>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dirty="0">
                          <a:latin typeface="Times New Roman"/>
                          <a:ea typeface="Times New Roman"/>
                          <a:cs typeface="Times New Roman"/>
                        </a:rPr>
                        <a:t>RSA</a:t>
                      </a:r>
                      <a:endParaRPr lang="ru-RU" sz="1100" b="1"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dirty="0">
                          <a:latin typeface="Times New Roman"/>
                          <a:ea typeface="Times New Roman"/>
                          <a:cs typeface="Times New Roman"/>
                        </a:rPr>
                        <a:t>RF</a:t>
                      </a:r>
                      <a:endParaRPr lang="ru-RU" sz="1100" b="1"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dirty="0">
                          <a:latin typeface="Times New Roman"/>
                          <a:ea typeface="Times New Roman"/>
                          <a:cs typeface="Times New Roman"/>
                        </a:rPr>
                        <a:t>RSA</a:t>
                      </a:r>
                      <a:endParaRPr lang="ru-RU" sz="1100" b="1"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dirty="0">
                          <a:solidFill>
                            <a:srgbClr val="FF0000"/>
                          </a:solidFill>
                          <a:latin typeface="Times New Roman"/>
                          <a:ea typeface="Times New Roman"/>
                          <a:cs typeface="Times New Roman"/>
                        </a:rPr>
                        <a:t>RF</a:t>
                      </a:r>
                      <a:endParaRPr lang="ru-RU" sz="1100" b="1" dirty="0">
                        <a:solidFill>
                          <a:srgbClr val="FF0000"/>
                        </a:solidFill>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dirty="0">
                          <a:latin typeface="Times New Roman"/>
                          <a:ea typeface="Times New Roman"/>
                          <a:cs typeface="Times New Roman"/>
                        </a:rPr>
                        <a:t>RSA</a:t>
                      </a:r>
                      <a:endParaRPr lang="ru-RU" sz="1100" b="1"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dirty="0">
                          <a:latin typeface="Times New Roman"/>
                          <a:ea typeface="Times New Roman"/>
                          <a:cs typeface="Times New Roman"/>
                        </a:rPr>
                        <a:t>RF</a:t>
                      </a:r>
                      <a:endParaRPr lang="ru-RU" sz="1100" b="1"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dirty="0">
                          <a:latin typeface="Times New Roman"/>
                          <a:ea typeface="Times New Roman"/>
                          <a:cs typeface="Times New Roman"/>
                        </a:rPr>
                        <a:t>RSA</a:t>
                      </a:r>
                      <a:endParaRPr lang="ru-RU" sz="1100" b="1"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302">
                <a:tc>
                  <a:txBody>
                    <a:bodyPr/>
                    <a:lstStyle/>
                    <a:p>
                      <a:pPr algn="just">
                        <a:lnSpc>
                          <a:spcPct val="115000"/>
                        </a:lnSpc>
                        <a:spcBef>
                          <a:spcPts val="600"/>
                        </a:spcBef>
                        <a:spcAft>
                          <a:spcPts val="600"/>
                        </a:spcAft>
                      </a:pPr>
                      <a:r>
                        <a:rPr lang="en-ZA" sz="1200" b="1" dirty="0">
                          <a:latin typeface="Times New Roman"/>
                          <a:ea typeface="Times New Roman"/>
                          <a:cs typeface="Times New Roman"/>
                        </a:rPr>
                        <a:t>Global Gender Gap Index</a:t>
                      </a:r>
                      <a:endParaRPr lang="ru-RU" sz="1100" b="1"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b="1" dirty="0">
                          <a:solidFill>
                            <a:srgbClr val="FF0000"/>
                          </a:solidFill>
                          <a:latin typeface="Times New Roman"/>
                          <a:ea typeface="Times New Roman"/>
                          <a:cs typeface="Times New Roman"/>
                        </a:rPr>
                        <a:t>49</a:t>
                      </a:r>
                      <a:endParaRPr lang="ru-RU" sz="1400" b="1" dirty="0">
                        <a:solidFill>
                          <a:srgbClr val="FF0000"/>
                        </a:solidFill>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dirty="0">
                          <a:latin typeface="Times New Roman"/>
                          <a:ea typeface="Times New Roman"/>
                          <a:cs typeface="Times New Roman"/>
                        </a:rPr>
                        <a:t>18</a:t>
                      </a:r>
                      <a:endParaRPr lang="ru-RU" sz="1400"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dirty="0">
                          <a:latin typeface="Times New Roman"/>
                          <a:ea typeface="Times New Roman"/>
                          <a:cs typeface="Times New Roman"/>
                        </a:rPr>
                        <a:t>0,677</a:t>
                      </a:r>
                      <a:endParaRPr lang="ru-RU" sz="1400"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a:latin typeface="Times New Roman"/>
                          <a:ea typeface="Times New Roman"/>
                          <a:cs typeface="Times New Roman"/>
                        </a:rPr>
                        <a:t>0,713</a:t>
                      </a:r>
                      <a:endParaRPr lang="ru-RU" sz="140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b="1" dirty="0">
                          <a:solidFill>
                            <a:srgbClr val="FF0000"/>
                          </a:solidFill>
                          <a:latin typeface="Times New Roman"/>
                          <a:ea typeface="Times New Roman"/>
                          <a:cs typeface="Times New Roman"/>
                        </a:rPr>
                        <a:t>75</a:t>
                      </a:r>
                      <a:endParaRPr lang="ru-RU" sz="1400" b="1" dirty="0">
                        <a:solidFill>
                          <a:srgbClr val="FF0000"/>
                        </a:solidFill>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a:latin typeface="Times New Roman"/>
                          <a:ea typeface="Times New Roman"/>
                          <a:cs typeface="Times New Roman"/>
                        </a:rPr>
                        <a:t>15</a:t>
                      </a:r>
                      <a:endParaRPr lang="ru-RU" sz="140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a:latin typeface="Times New Roman"/>
                          <a:ea typeface="Times New Roman"/>
                          <a:cs typeface="Times New Roman"/>
                        </a:rPr>
                        <a:t>0,691</a:t>
                      </a:r>
                      <a:endParaRPr lang="ru-RU" sz="140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a:latin typeface="Times New Roman"/>
                          <a:ea typeface="Times New Roman"/>
                          <a:cs typeface="Times New Roman"/>
                        </a:rPr>
                        <a:t>0,764</a:t>
                      </a:r>
                      <a:endParaRPr lang="ru-RU" sz="140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6952">
                <a:tc>
                  <a:txBody>
                    <a:bodyPr/>
                    <a:lstStyle/>
                    <a:p>
                      <a:pPr algn="just">
                        <a:lnSpc>
                          <a:spcPct val="115000"/>
                        </a:lnSpc>
                        <a:spcBef>
                          <a:spcPts val="600"/>
                        </a:spcBef>
                        <a:spcAft>
                          <a:spcPts val="600"/>
                        </a:spcAft>
                      </a:pPr>
                      <a:r>
                        <a:rPr lang="en-ZA" sz="1200" b="1" dirty="0">
                          <a:latin typeface="Times New Roman"/>
                          <a:ea typeface="Times New Roman"/>
                          <a:cs typeface="Times New Roman"/>
                        </a:rPr>
                        <a:t>Economic participation and opportunities</a:t>
                      </a:r>
                      <a:endParaRPr lang="ru-RU" sz="1100" b="1"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b="1" dirty="0">
                          <a:solidFill>
                            <a:srgbClr val="FF0000"/>
                          </a:solidFill>
                          <a:latin typeface="Times New Roman"/>
                          <a:ea typeface="Times New Roman"/>
                          <a:cs typeface="Times New Roman"/>
                        </a:rPr>
                        <a:t>22</a:t>
                      </a:r>
                      <a:endParaRPr lang="ru-RU" sz="1400" b="1" dirty="0">
                        <a:solidFill>
                          <a:srgbClr val="FF0000"/>
                        </a:solidFill>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dirty="0">
                          <a:latin typeface="Times New Roman"/>
                          <a:ea typeface="Times New Roman"/>
                          <a:cs typeface="Times New Roman"/>
                        </a:rPr>
                        <a:t>79</a:t>
                      </a:r>
                      <a:endParaRPr lang="ru-RU" sz="1400"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dirty="0">
                          <a:latin typeface="Times New Roman"/>
                          <a:ea typeface="Times New Roman"/>
                          <a:cs typeface="Times New Roman"/>
                        </a:rPr>
                        <a:t>0,696</a:t>
                      </a:r>
                      <a:endParaRPr lang="ru-RU" sz="1400"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dirty="0">
                          <a:latin typeface="Times New Roman"/>
                          <a:ea typeface="Times New Roman"/>
                          <a:cs typeface="Times New Roman"/>
                        </a:rPr>
                        <a:t>0,556</a:t>
                      </a:r>
                      <a:endParaRPr lang="ru-RU" sz="1400"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b="1" dirty="0">
                          <a:solidFill>
                            <a:srgbClr val="FF0000"/>
                          </a:solidFill>
                          <a:latin typeface="Times New Roman"/>
                          <a:ea typeface="Times New Roman"/>
                          <a:cs typeface="Times New Roman"/>
                        </a:rPr>
                        <a:t>41</a:t>
                      </a:r>
                      <a:endParaRPr lang="ru-RU" sz="1400" b="1" dirty="0">
                        <a:solidFill>
                          <a:srgbClr val="FF0000"/>
                        </a:solidFill>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a:latin typeface="Times New Roman"/>
                          <a:ea typeface="Times New Roman"/>
                          <a:cs typeface="Times New Roman"/>
                        </a:rPr>
                        <a:t>63</a:t>
                      </a:r>
                      <a:endParaRPr lang="ru-RU" sz="140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a:latin typeface="Times New Roman"/>
                          <a:ea typeface="Times New Roman"/>
                          <a:cs typeface="Times New Roman"/>
                        </a:rPr>
                        <a:t>0,722</a:t>
                      </a:r>
                      <a:endParaRPr lang="ru-RU" sz="140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a:latin typeface="Times New Roman"/>
                          <a:ea typeface="Times New Roman"/>
                          <a:cs typeface="Times New Roman"/>
                        </a:rPr>
                        <a:t>0,677</a:t>
                      </a:r>
                      <a:endParaRPr lang="ru-RU" sz="140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302">
                <a:tc>
                  <a:txBody>
                    <a:bodyPr/>
                    <a:lstStyle/>
                    <a:p>
                      <a:pPr algn="just">
                        <a:lnSpc>
                          <a:spcPct val="115000"/>
                        </a:lnSpc>
                        <a:spcBef>
                          <a:spcPts val="600"/>
                        </a:spcBef>
                        <a:spcAft>
                          <a:spcPts val="600"/>
                        </a:spcAft>
                      </a:pPr>
                      <a:r>
                        <a:rPr lang="en-ZA" sz="1200" b="1" dirty="0">
                          <a:latin typeface="Times New Roman"/>
                          <a:ea typeface="Times New Roman"/>
                          <a:cs typeface="Times New Roman"/>
                        </a:rPr>
                        <a:t>Educational attainment</a:t>
                      </a:r>
                      <a:endParaRPr lang="ru-RU" sz="1100" b="1"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b="1" dirty="0">
                          <a:solidFill>
                            <a:srgbClr val="FF0000"/>
                          </a:solidFill>
                          <a:latin typeface="Times New Roman"/>
                          <a:ea typeface="Times New Roman"/>
                          <a:cs typeface="Times New Roman"/>
                        </a:rPr>
                        <a:t>19</a:t>
                      </a:r>
                      <a:endParaRPr lang="ru-RU" sz="1400" b="1" dirty="0">
                        <a:solidFill>
                          <a:srgbClr val="FF0000"/>
                        </a:solidFill>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a:latin typeface="Times New Roman"/>
                          <a:ea typeface="Times New Roman"/>
                          <a:cs typeface="Times New Roman"/>
                        </a:rPr>
                        <a:t>42</a:t>
                      </a:r>
                      <a:endParaRPr lang="ru-RU" sz="140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dirty="0">
                          <a:latin typeface="Times New Roman"/>
                          <a:ea typeface="Times New Roman"/>
                          <a:cs typeface="Times New Roman"/>
                        </a:rPr>
                        <a:t>0,999</a:t>
                      </a:r>
                      <a:endParaRPr lang="ru-RU" sz="1400"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dirty="0">
                          <a:latin typeface="Times New Roman"/>
                          <a:ea typeface="Times New Roman"/>
                          <a:cs typeface="Times New Roman"/>
                        </a:rPr>
                        <a:t>0,993</a:t>
                      </a:r>
                      <a:endParaRPr lang="ru-RU" sz="1400"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b="1" dirty="0">
                          <a:solidFill>
                            <a:srgbClr val="FF0000"/>
                          </a:solidFill>
                          <a:latin typeface="Times New Roman"/>
                          <a:ea typeface="Times New Roman"/>
                          <a:cs typeface="Times New Roman"/>
                        </a:rPr>
                        <a:t>45</a:t>
                      </a:r>
                      <a:endParaRPr lang="ru-RU" sz="1400" b="1" dirty="0">
                        <a:solidFill>
                          <a:srgbClr val="FF0000"/>
                        </a:solidFill>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a:latin typeface="Times New Roman"/>
                          <a:ea typeface="Times New Roman"/>
                          <a:cs typeface="Times New Roman"/>
                        </a:rPr>
                        <a:t>55</a:t>
                      </a:r>
                      <a:endParaRPr lang="ru-RU" sz="140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a:latin typeface="Times New Roman"/>
                          <a:ea typeface="Times New Roman"/>
                          <a:cs typeface="Times New Roman"/>
                        </a:rPr>
                        <a:t>0,997</a:t>
                      </a:r>
                      <a:endParaRPr lang="ru-RU" sz="140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a:latin typeface="Times New Roman"/>
                          <a:ea typeface="Times New Roman"/>
                          <a:cs typeface="Times New Roman"/>
                        </a:rPr>
                        <a:t>0,995</a:t>
                      </a:r>
                      <a:endParaRPr lang="ru-RU" sz="140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302">
                <a:tc>
                  <a:txBody>
                    <a:bodyPr/>
                    <a:lstStyle/>
                    <a:p>
                      <a:pPr algn="just">
                        <a:lnSpc>
                          <a:spcPct val="115000"/>
                        </a:lnSpc>
                        <a:spcBef>
                          <a:spcPts val="600"/>
                        </a:spcBef>
                        <a:spcAft>
                          <a:spcPts val="600"/>
                        </a:spcAft>
                      </a:pPr>
                      <a:r>
                        <a:rPr lang="en-ZA" sz="1200" b="1" dirty="0">
                          <a:latin typeface="Times New Roman"/>
                          <a:ea typeface="Times New Roman"/>
                          <a:cs typeface="Times New Roman"/>
                        </a:rPr>
                        <a:t>Health and survival</a:t>
                      </a:r>
                      <a:endParaRPr lang="ru-RU" sz="1100" b="1"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b="1" dirty="0">
                          <a:solidFill>
                            <a:srgbClr val="FF0000"/>
                          </a:solidFill>
                          <a:latin typeface="Times New Roman"/>
                          <a:ea typeface="Times New Roman"/>
                          <a:cs typeface="Times New Roman"/>
                        </a:rPr>
                        <a:t>36</a:t>
                      </a:r>
                      <a:endParaRPr lang="ru-RU" sz="1400" b="1" dirty="0">
                        <a:solidFill>
                          <a:srgbClr val="FF0000"/>
                        </a:solidFill>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a:latin typeface="Times New Roman"/>
                          <a:ea typeface="Times New Roman"/>
                          <a:cs typeface="Times New Roman"/>
                        </a:rPr>
                        <a:t>59</a:t>
                      </a:r>
                      <a:endParaRPr lang="ru-RU" sz="140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dirty="0">
                          <a:latin typeface="Times New Roman"/>
                          <a:ea typeface="Times New Roman"/>
                          <a:cs typeface="Times New Roman"/>
                        </a:rPr>
                        <a:t>0,979</a:t>
                      </a:r>
                      <a:endParaRPr lang="ru-RU" sz="1400"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a:latin typeface="Times New Roman"/>
                          <a:ea typeface="Times New Roman"/>
                          <a:cs typeface="Times New Roman"/>
                        </a:rPr>
                        <a:t>0,976</a:t>
                      </a:r>
                      <a:endParaRPr lang="ru-RU" sz="140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b="1" dirty="0">
                          <a:solidFill>
                            <a:srgbClr val="FF0000"/>
                          </a:solidFill>
                          <a:latin typeface="Times New Roman"/>
                          <a:ea typeface="Times New Roman"/>
                          <a:cs typeface="Times New Roman"/>
                        </a:rPr>
                        <a:t>40</a:t>
                      </a:r>
                      <a:endParaRPr lang="ru-RU" sz="1400" b="1" dirty="0">
                        <a:solidFill>
                          <a:srgbClr val="FF0000"/>
                        </a:solidFill>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dirty="0">
                          <a:latin typeface="Times New Roman"/>
                          <a:ea typeface="Times New Roman"/>
                          <a:cs typeface="Times New Roman"/>
                        </a:rPr>
                        <a:t>1</a:t>
                      </a:r>
                      <a:endParaRPr lang="ru-RU" sz="1400"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a:latin typeface="Times New Roman"/>
                          <a:ea typeface="Times New Roman"/>
                          <a:cs typeface="Times New Roman"/>
                        </a:rPr>
                        <a:t>0,979</a:t>
                      </a:r>
                      <a:endParaRPr lang="ru-RU" sz="140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a:latin typeface="Times New Roman"/>
                          <a:ea typeface="Times New Roman"/>
                          <a:cs typeface="Times New Roman"/>
                        </a:rPr>
                        <a:t>0,980</a:t>
                      </a:r>
                      <a:endParaRPr lang="ru-RU" sz="140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302">
                <a:tc>
                  <a:txBody>
                    <a:bodyPr/>
                    <a:lstStyle/>
                    <a:p>
                      <a:pPr algn="just">
                        <a:lnSpc>
                          <a:spcPct val="115000"/>
                        </a:lnSpc>
                        <a:spcBef>
                          <a:spcPts val="600"/>
                        </a:spcBef>
                        <a:spcAft>
                          <a:spcPts val="600"/>
                        </a:spcAft>
                      </a:pPr>
                      <a:r>
                        <a:rPr lang="en-ZA" sz="1200" b="1" dirty="0">
                          <a:latin typeface="Times New Roman"/>
                          <a:ea typeface="Times New Roman"/>
                          <a:cs typeface="Times New Roman"/>
                        </a:rPr>
                        <a:t>Political empowerment</a:t>
                      </a:r>
                      <a:endParaRPr lang="ru-RU" sz="1100" b="1"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b="1" dirty="0">
                          <a:solidFill>
                            <a:srgbClr val="FF0000"/>
                          </a:solidFill>
                          <a:latin typeface="Times New Roman"/>
                          <a:ea typeface="Times New Roman"/>
                          <a:cs typeface="Times New Roman"/>
                        </a:rPr>
                        <a:t>108</a:t>
                      </a:r>
                      <a:endParaRPr lang="ru-RU" sz="1400" b="1" dirty="0">
                        <a:solidFill>
                          <a:srgbClr val="FF0000"/>
                        </a:solidFill>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a:latin typeface="Times New Roman"/>
                          <a:ea typeface="Times New Roman"/>
                          <a:cs typeface="Times New Roman"/>
                        </a:rPr>
                        <a:t>8</a:t>
                      </a:r>
                      <a:endParaRPr lang="ru-RU" sz="140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dirty="0">
                          <a:latin typeface="Times New Roman"/>
                          <a:ea typeface="Times New Roman"/>
                          <a:cs typeface="Times New Roman"/>
                        </a:rPr>
                        <a:t>0,034</a:t>
                      </a:r>
                      <a:endParaRPr lang="ru-RU" sz="1400"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a:latin typeface="Times New Roman"/>
                          <a:ea typeface="Times New Roman"/>
                          <a:cs typeface="Times New Roman"/>
                        </a:rPr>
                        <a:t>0,326</a:t>
                      </a:r>
                      <a:endParaRPr lang="ru-RU" sz="140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b="1" dirty="0">
                          <a:solidFill>
                            <a:srgbClr val="FF0000"/>
                          </a:solidFill>
                          <a:latin typeface="Times New Roman"/>
                          <a:ea typeface="Times New Roman"/>
                          <a:cs typeface="Times New Roman"/>
                        </a:rPr>
                        <a:t>129</a:t>
                      </a:r>
                      <a:endParaRPr lang="ru-RU" sz="1400" b="1" dirty="0">
                        <a:solidFill>
                          <a:srgbClr val="FF0000"/>
                        </a:solidFill>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dirty="0">
                          <a:latin typeface="Times New Roman"/>
                          <a:ea typeface="Times New Roman"/>
                          <a:cs typeface="Times New Roman"/>
                        </a:rPr>
                        <a:t>13</a:t>
                      </a:r>
                      <a:endParaRPr lang="ru-RU" sz="1400"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dirty="0">
                          <a:latin typeface="Times New Roman"/>
                          <a:ea typeface="Times New Roman"/>
                          <a:cs typeface="Times New Roman"/>
                        </a:rPr>
                        <a:t>0,066</a:t>
                      </a:r>
                      <a:endParaRPr lang="ru-RU" sz="1400"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400" dirty="0">
                          <a:latin typeface="Times New Roman"/>
                          <a:ea typeface="Times New Roman"/>
                          <a:cs typeface="Times New Roman"/>
                        </a:rPr>
                        <a:t>0,404</a:t>
                      </a:r>
                      <a:endParaRPr lang="ru-RU" sz="1400" dirty="0">
                        <a:latin typeface="Calibri"/>
                        <a:ea typeface="Times New Roman"/>
                        <a:cs typeface="Times New Roman"/>
                      </a:endParaRPr>
                    </a:p>
                  </a:txBody>
                  <a:tcPr marL="65850" marR="65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357158" y="6021288"/>
            <a:ext cx="8535322" cy="276999"/>
          </a:xfrm>
          <a:prstGeom prst="rect">
            <a:avLst/>
          </a:prstGeom>
          <a:noFill/>
        </p:spPr>
        <p:txBody>
          <a:bodyPr wrap="square" rtlCol="0">
            <a:spAutoFit/>
          </a:bodyPr>
          <a:lstStyle/>
          <a:p>
            <a:r>
              <a:rPr lang="ru-RU" sz="1200" dirty="0" smtClean="0"/>
              <a:t>Источник: </a:t>
            </a:r>
            <a:r>
              <a:rPr lang="en-US" sz="1200" dirty="0" smtClean="0"/>
              <a:t>http</a:t>
            </a:r>
            <a:r>
              <a:rPr lang="en-US" sz="1200" dirty="0"/>
              <a:t>://</a:t>
            </a:r>
            <a:r>
              <a:rPr lang="en-US" sz="1200" dirty="0" smtClean="0"/>
              <a:t>reports.weforum.org/global-gender-gap-report-201</a:t>
            </a:r>
            <a:r>
              <a:rPr lang="ru-RU" sz="1200" dirty="0" smtClean="0"/>
              <a:t>6</a:t>
            </a:r>
            <a:endParaRPr lang="ru-RU"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428604"/>
          </a:xfrm>
        </p:spPr>
        <p:txBody>
          <a:bodyPr>
            <a:noAutofit/>
          </a:bodyPr>
          <a:lstStyle/>
          <a:p>
            <a:pPr algn="r"/>
            <a:r>
              <a:rPr lang="ru-RU" sz="2400" dirty="0" smtClean="0">
                <a:latin typeface="Arial Black" panose="020B0A04020102020204" pitchFamily="34" charset="0"/>
              </a:rPr>
              <a:t>ДЖЕЙКОБ ЗУМА И СИРИЛ РАМАФОСА</a:t>
            </a:r>
            <a:endParaRPr lang="ru-RU" sz="2400" dirty="0">
              <a:latin typeface="Arial Black" panose="020B0A04020102020204" pitchFamily="34" charset="0"/>
            </a:endParaRPr>
          </a:p>
        </p:txBody>
      </p:sp>
      <p:pic>
        <p:nvPicPr>
          <p:cNvPr id="4" name="Изображение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363"/>
          <a:stretch/>
        </p:blipFill>
        <p:spPr bwMode="auto">
          <a:xfrm>
            <a:off x="-1" y="5373216"/>
            <a:ext cx="9144001" cy="1512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192.168.155.200\Exchange\ИНФОРМАЦИЯ О ФАКУЛЬТЕТЕ\Логотипы\ВШУИ\Vshui-logo-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71604" cy="5369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P\Desktop\2017-2018 учебный год\Конференции\15.03.18\0000258120-696x463.jpg"/>
          <p:cNvPicPr>
            <a:picLocks noChangeAspect="1" noChangeArrowheads="1"/>
          </p:cNvPicPr>
          <p:nvPr/>
        </p:nvPicPr>
        <p:blipFill>
          <a:blip r:embed="rId4"/>
          <a:srcRect/>
          <a:stretch>
            <a:fillRect/>
          </a:stretch>
        </p:blipFill>
        <p:spPr bwMode="auto">
          <a:xfrm>
            <a:off x="0" y="500042"/>
            <a:ext cx="9144000" cy="6392879"/>
          </a:xfrm>
          <a:prstGeom prst="rect">
            <a:avLst/>
          </a:prstGeom>
          <a:noFill/>
        </p:spPr>
      </p:pic>
    </p:spTree>
    <p:extLst>
      <p:ext uri="{BB962C8B-B14F-4D97-AF65-F5344CB8AC3E}">
        <p14:creationId xmlns:p14="http://schemas.microsoft.com/office/powerpoint/2010/main" val="4244761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363"/>
          <a:stretch/>
        </p:blipFill>
        <p:spPr bwMode="auto">
          <a:xfrm>
            <a:off x="-1" y="5373216"/>
            <a:ext cx="9144001" cy="1512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192.168.155.200\Exchange\ИНФОРМАЦИЯ О ФАКУЛЬТЕТЕ\Логотипы\ВШУИ\Vshui-logo-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25134" cy="5893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P\Desktop\2017-2018 учебный год\Конференции\15.03.18\755187135118314.jpg"/>
          <p:cNvPicPr>
            <a:picLocks noChangeAspect="1" noChangeArrowheads="1"/>
          </p:cNvPicPr>
          <p:nvPr/>
        </p:nvPicPr>
        <p:blipFill>
          <a:blip r:embed="rId4"/>
          <a:srcRect/>
          <a:stretch>
            <a:fillRect/>
          </a:stretch>
        </p:blipFill>
        <p:spPr bwMode="auto">
          <a:xfrm>
            <a:off x="142844" y="428604"/>
            <a:ext cx="9001156" cy="6000771"/>
          </a:xfrm>
          <a:prstGeom prst="rect">
            <a:avLst/>
          </a:prstGeom>
          <a:noFill/>
        </p:spPr>
      </p:pic>
      <p:sp>
        <p:nvSpPr>
          <p:cNvPr id="8" name="TextBox 7"/>
          <p:cNvSpPr txBox="1"/>
          <p:nvPr/>
        </p:nvSpPr>
        <p:spPr>
          <a:xfrm>
            <a:off x="857224" y="0"/>
            <a:ext cx="8143932" cy="461665"/>
          </a:xfrm>
          <a:prstGeom prst="rect">
            <a:avLst/>
          </a:prstGeom>
          <a:noFill/>
        </p:spPr>
        <p:txBody>
          <a:bodyPr wrap="square" rtlCol="0">
            <a:spAutoFit/>
          </a:bodyPr>
          <a:lstStyle/>
          <a:p>
            <a:pPr algn="r"/>
            <a:r>
              <a:rPr lang="ru-RU" sz="2400" b="1" dirty="0" smtClean="0">
                <a:latin typeface="Arial Black" pitchFamily="34" charset="0"/>
              </a:rPr>
              <a:t>БОРЬБА ЮАР ЗА ОТСТАВКУ ПРЕЗИДЕНТА</a:t>
            </a:r>
            <a:endParaRPr lang="ru-RU" sz="2400" b="1" dirty="0">
              <a:latin typeface="Arial Black" pitchFamily="34" charset="0"/>
            </a:endParaRPr>
          </a:p>
        </p:txBody>
      </p:sp>
      <p:sp>
        <p:nvSpPr>
          <p:cNvPr id="9" name="Прямоугольник 8"/>
          <p:cNvSpPr/>
          <p:nvPr/>
        </p:nvSpPr>
        <p:spPr>
          <a:xfrm>
            <a:off x="4071934" y="4929198"/>
            <a:ext cx="4572000" cy="1569660"/>
          </a:xfrm>
          <a:prstGeom prst="rect">
            <a:avLst/>
          </a:prstGeom>
        </p:spPr>
        <p:txBody>
          <a:bodyPr>
            <a:spAutoFit/>
          </a:bodyPr>
          <a:lstStyle/>
          <a:p>
            <a:pPr algn="just"/>
            <a:r>
              <a:rPr lang="en-US" sz="1600" b="1" dirty="0" smtClean="0">
                <a:solidFill>
                  <a:schemeClr val="bg1"/>
                </a:solidFill>
              </a:rPr>
              <a:t>It is a very sad reality that SA will not recover, the country has already crossed the point of return.</a:t>
            </a:r>
            <a:r>
              <a:rPr lang="ru-RU" sz="1600" b="1" dirty="0" smtClean="0">
                <a:solidFill>
                  <a:schemeClr val="bg1"/>
                </a:solidFill>
              </a:rPr>
              <a:t>.</a:t>
            </a:r>
            <a:r>
              <a:rPr lang="en-US" sz="1600" b="1" dirty="0" smtClean="0">
                <a:solidFill>
                  <a:schemeClr val="bg1"/>
                </a:solidFill>
              </a:rPr>
              <a:t>. </a:t>
            </a:r>
            <a:endParaRPr lang="ru-RU" sz="1600" b="1" dirty="0" smtClean="0">
              <a:solidFill>
                <a:schemeClr val="bg1"/>
              </a:solidFill>
            </a:endParaRPr>
          </a:p>
          <a:p>
            <a:pPr algn="just"/>
            <a:r>
              <a:rPr lang="en-US" sz="1600" b="1" dirty="0" smtClean="0">
                <a:solidFill>
                  <a:schemeClr val="bg1"/>
                </a:solidFill>
              </a:rPr>
              <a:t>All I can say is that SA will go down the same route as </a:t>
            </a:r>
            <a:r>
              <a:rPr lang="en-US" sz="1600" b="1" dirty="0" err="1" smtClean="0">
                <a:solidFill>
                  <a:schemeClr val="bg1"/>
                </a:solidFill>
              </a:rPr>
              <a:t>mazambique</a:t>
            </a:r>
            <a:r>
              <a:rPr lang="en-US" sz="1600" b="1" dirty="0" smtClean="0">
                <a:solidFill>
                  <a:schemeClr val="bg1"/>
                </a:solidFill>
              </a:rPr>
              <a:t>, famine, poverty and complete collapse. All the signs are there, you must be blind not to see it…</a:t>
            </a:r>
            <a:endParaRPr lang="ru-RU" sz="1600" b="1" dirty="0">
              <a:solidFill>
                <a:schemeClr val="bg1"/>
              </a:solidFill>
            </a:endParaRPr>
          </a:p>
        </p:txBody>
      </p:sp>
    </p:spTree>
    <p:extLst>
      <p:ext uri="{BB962C8B-B14F-4D97-AF65-F5344CB8AC3E}">
        <p14:creationId xmlns:p14="http://schemas.microsoft.com/office/powerpoint/2010/main" val="4244761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42852"/>
            <a:ext cx="8229600" cy="571480"/>
          </a:xfrm>
        </p:spPr>
        <p:txBody>
          <a:bodyPr>
            <a:noAutofit/>
          </a:bodyPr>
          <a:lstStyle/>
          <a:p>
            <a:pPr algn="r"/>
            <a:r>
              <a:rPr lang="ru-RU" sz="2400" dirty="0" smtClean="0">
                <a:latin typeface="Arial Black" panose="020B0A04020102020204" pitchFamily="34" charset="0"/>
              </a:rPr>
              <a:t>15 ФЕВРАЛЯ 2018 Г.</a:t>
            </a:r>
            <a:endParaRPr lang="ru-RU" sz="2400" dirty="0">
              <a:latin typeface="Arial Black" panose="020B0A04020102020204" pitchFamily="34" charset="0"/>
            </a:endParaRPr>
          </a:p>
        </p:txBody>
      </p:sp>
      <p:pic>
        <p:nvPicPr>
          <p:cNvPr id="4" name="Изображение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363"/>
          <a:stretch/>
        </p:blipFill>
        <p:spPr bwMode="auto">
          <a:xfrm>
            <a:off x="-1" y="5373216"/>
            <a:ext cx="9144001" cy="1512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192.168.155.200\Exchange\ИНФОРМАЦИЯ О ФАКУЛЬТЕТЕ\Логотипы\ВШУИ\Vshui-logo-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25134" cy="5893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HP\Desktop\2017-2018 учебный год\Конференции\15.03.18\755187133095220Зума.jpg"/>
          <p:cNvPicPr>
            <a:picLocks noChangeAspect="1" noChangeArrowheads="1"/>
          </p:cNvPicPr>
          <p:nvPr/>
        </p:nvPicPr>
        <p:blipFill>
          <a:blip r:embed="rId4"/>
          <a:srcRect/>
          <a:stretch>
            <a:fillRect/>
          </a:stretch>
        </p:blipFill>
        <p:spPr bwMode="auto">
          <a:xfrm>
            <a:off x="0" y="642918"/>
            <a:ext cx="9144000" cy="5799757"/>
          </a:xfrm>
          <a:prstGeom prst="rect">
            <a:avLst/>
          </a:prstGeom>
          <a:noFill/>
        </p:spPr>
      </p:pic>
    </p:spTree>
    <p:extLst>
      <p:ext uri="{BB962C8B-B14F-4D97-AF65-F5344CB8AC3E}">
        <p14:creationId xmlns:p14="http://schemas.microsoft.com/office/powerpoint/2010/main" val="4244761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42852"/>
            <a:ext cx="8229600" cy="571480"/>
          </a:xfrm>
        </p:spPr>
        <p:txBody>
          <a:bodyPr>
            <a:noAutofit/>
          </a:bodyPr>
          <a:lstStyle/>
          <a:p>
            <a:pPr algn="r"/>
            <a:r>
              <a:rPr lang="ru-RU" sz="2400" dirty="0" smtClean="0">
                <a:latin typeface="Arial Black" pitchFamily="34" charset="0"/>
              </a:rPr>
              <a:t>ТЕНЕВЫЕ ПРАВИТЕЛИ ЮАР </a:t>
            </a:r>
            <a:br>
              <a:rPr lang="ru-RU" sz="2400" dirty="0" smtClean="0">
                <a:latin typeface="Arial Black" pitchFamily="34" charset="0"/>
              </a:rPr>
            </a:br>
            <a:r>
              <a:rPr lang="ru-RU" sz="2400" dirty="0" smtClean="0">
                <a:latin typeface="Arial Black" pitchFamily="34" charset="0"/>
              </a:rPr>
              <a:t>ВРЕМЕН Д. ЗУМЫ</a:t>
            </a:r>
            <a:endParaRPr lang="ru-RU" sz="2400" dirty="0">
              <a:latin typeface="Arial Black" pitchFamily="34" charset="0"/>
            </a:endParaRPr>
          </a:p>
        </p:txBody>
      </p:sp>
      <p:pic>
        <p:nvPicPr>
          <p:cNvPr id="4" name="Изображение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363"/>
          <a:stretch/>
        </p:blipFill>
        <p:spPr bwMode="auto">
          <a:xfrm>
            <a:off x="-1" y="5373216"/>
            <a:ext cx="9144001" cy="1512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192.168.155.200\Exchange\ИНФОРМАЦИЯ О ФАКУЛЬТЕТЕ\Логотипы\ВШУИ\Vshui-logo-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25134" cy="58938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HP\Desktop\2017-2018 учебный год\Конференции\15.03.18\McKinsey.jpg"/>
          <p:cNvPicPr>
            <a:picLocks noChangeAspect="1" noChangeArrowheads="1"/>
          </p:cNvPicPr>
          <p:nvPr/>
        </p:nvPicPr>
        <p:blipFill>
          <a:blip r:embed="rId4"/>
          <a:srcRect/>
          <a:stretch>
            <a:fillRect/>
          </a:stretch>
        </p:blipFill>
        <p:spPr bwMode="auto">
          <a:xfrm>
            <a:off x="0" y="1357298"/>
            <a:ext cx="4429124" cy="3321843"/>
          </a:xfrm>
          <a:prstGeom prst="rect">
            <a:avLst/>
          </a:prstGeom>
          <a:noFill/>
        </p:spPr>
      </p:pic>
      <p:pic>
        <p:nvPicPr>
          <p:cNvPr id="7171" name="Picture 3" descr="C:\Users\HP\Desktop\2017-2018 учебный год\Конференции\15.03.18\Гупта.jpg"/>
          <p:cNvPicPr>
            <a:picLocks noChangeAspect="1" noChangeArrowheads="1"/>
          </p:cNvPicPr>
          <p:nvPr/>
        </p:nvPicPr>
        <p:blipFill>
          <a:blip r:embed="rId5"/>
          <a:srcRect/>
          <a:stretch>
            <a:fillRect/>
          </a:stretch>
        </p:blipFill>
        <p:spPr bwMode="auto">
          <a:xfrm>
            <a:off x="4286248" y="928670"/>
            <a:ext cx="4857752" cy="3357586"/>
          </a:xfrm>
          <a:prstGeom prst="rect">
            <a:avLst/>
          </a:prstGeom>
          <a:noFill/>
        </p:spPr>
      </p:pic>
      <p:sp>
        <p:nvSpPr>
          <p:cNvPr id="8" name="TextBox 7"/>
          <p:cNvSpPr txBox="1"/>
          <p:nvPr/>
        </p:nvSpPr>
        <p:spPr>
          <a:xfrm>
            <a:off x="5000628" y="4500570"/>
            <a:ext cx="3643338" cy="646331"/>
          </a:xfrm>
          <a:prstGeom prst="rect">
            <a:avLst/>
          </a:prstGeom>
          <a:noFill/>
        </p:spPr>
        <p:txBody>
          <a:bodyPr wrap="square" rtlCol="0">
            <a:spAutoFit/>
          </a:bodyPr>
          <a:lstStyle/>
          <a:p>
            <a:pPr>
              <a:buFont typeface="Arial" pitchFamily="34" charset="0"/>
              <a:buChar char="•"/>
            </a:pPr>
            <a:r>
              <a:rPr lang="en-US" dirty="0" smtClean="0"/>
              <a:t> </a:t>
            </a:r>
            <a:r>
              <a:rPr lang="ru-RU" dirty="0" smtClean="0"/>
              <a:t>Семья ГУПТА,</a:t>
            </a:r>
          </a:p>
          <a:p>
            <a:pPr>
              <a:buFont typeface="Arial" pitchFamily="34" charset="0"/>
              <a:buChar char="•"/>
            </a:pPr>
            <a:r>
              <a:rPr lang="en-US" dirty="0" smtClean="0"/>
              <a:t> </a:t>
            </a:r>
            <a:r>
              <a:rPr lang="ru-RU" dirty="0" smtClean="0"/>
              <a:t>Компания </a:t>
            </a:r>
            <a:r>
              <a:rPr lang="en-US" dirty="0" smtClean="0"/>
              <a:t>McKinsey</a:t>
            </a:r>
            <a:endParaRPr lang="ru-RU" dirty="0"/>
          </a:p>
        </p:txBody>
      </p:sp>
    </p:spTree>
    <p:extLst>
      <p:ext uri="{BB962C8B-B14F-4D97-AF65-F5344CB8AC3E}">
        <p14:creationId xmlns:p14="http://schemas.microsoft.com/office/powerpoint/2010/main" val="4244761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42852"/>
            <a:ext cx="8229600" cy="571480"/>
          </a:xfrm>
        </p:spPr>
        <p:txBody>
          <a:bodyPr>
            <a:noAutofit/>
          </a:bodyPr>
          <a:lstStyle/>
          <a:p>
            <a:pPr algn="r"/>
            <a:r>
              <a:rPr lang="ru-RU" sz="2400" dirty="0" smtClean="0">
                <a:latin typeface="Arial Black" panose="020B0A04020102020204" pitchFamily="34" charset="0"/>
              </a:rPr>
              <a:t>ЮАР И БРИКС: РОМАН, НО С КЕМ?</a:t>
            </a:r>
            <a:endParaRPr lang="ru-RU" sz="2400" dirty="0">
              <a:latin typeface="Arial Black" panose="020B0A04020102020204" pitchFamily="34" charset="0"/>
            </a:endParaRPr>
          </a:p>
        </p:txBody>
      </p:sp>
      <p:pic>
        <p:nvPicPr>
          <p:cNvPr id="4" name="Изображение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363"/>
          <a:stretch/>
        </p:blipFill>
        <p:spPr bwMode="auto">
          <a:xfrm>
            <a:off x="-1" y="5373216"/>
            <a:ext cx="9144001" cy="1512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192.168.155.200\Exchange\ИНФОРМАЦИЯ О ФАКУЛЬТЕТЕ\Логотипы\ВШУИ\Vshui-logo-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25134" cy="58938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HP\Desktop\2017-2018 учебный год\Конференции\15.03.18\БРИКС.jpg"/>
          <p:cNvPicPr>
            <a:picLocks noChangeAspect="1" noChangeArrowheads="1"/>
          </p:cNvPicPr>
          <p:nvPr/>
        </p:nvPicPr>
        <p:blipFill>
          <a:blip r:embed="rId4"/>
          <a:srcRect/>
          <a:stretch>
            <a:fillRect/>
          </a:stretch>
        </p:blipFill>
        <p:spPr bwMode="auto">
          <a:xfrm>
            <a:off x="0" y="642918"/>
            <a:ext cx="9144000" cy="5500726"/>
          </a:xfrm>
          <a:prstGeom prst="rect">
            <a:avLst/>
          </a:prstGeom>
          <a:noFill/>
        </p:spPr>
      </p:pic>
    </p:spTree>
    <p:extLst>
      <p:ext uri="{BB962C8B-B14F-4D97-AF65-F5344CB8AC3E}">
        <p14:creationId xmlns:p14="http://schemas.microsoft.com/office/powerpoint/2010/main" val="4244761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9144000" cy="642918"/>
          </a:xfrm>
        </p:spPr>
        <p:txBody>
          <a:bodyPr>
            <a:noAutofit/>
          </a:bodyPr>
          <a:lstStyle/>
          <a:p>
            <a:pPr algn="r"/>
            <a:r>
              <a:rPr lang="ru-RU" sz="2400" dirty="0" smtClean="0">
                <a:latin typeface="Arial Black" panose="020B0A04020102020204" pitchFamily="34" charset="0"/>
              </a:rPr>
              <a:t>РОССИЯ И ЮАР ДО 14.02.18: </a:t>
            </a:r>
            <a:br>
              <a:rPr lang="ru-RU" sz="2400" dirty="0" smtClean="0">
                <a:latin typeface="Arial Black" panose="020B0A04020102020204" pitchFamily="34" charset="0"/>
              </a:rPr>
            </a:br>
            <a:r>
              <a:rPr lang="ru-RU" sz="2400" dirty="0" smtClean="0">
                <a:latin typeface="Arial Black" panose="020B0A04020102020204" pitchFamily="34" charset="0"/>
              </a:rPr>
              <a:t>РОМАН ПРЕЗИДЕНТОВ</a:t>
            </a:r>
            <a:endParaRPr lang="ru-RU" sz="2400" dirty="0">
              <a:latin typeface="Arial Black" panose="020B0A04020102020204" pitchFamily="34" charset="0"/>
            </a:endParaRPr>
          </a:p>
        </p:txBody>
      </p:sp>
      <p:pic>
        <p:nvPicPr>
          <p:cNvPr id="4" name="Изображение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363"/>
          <a:stretch/>
        </p:blipFill>
        <p:spPr bwMode="auto">
          <a:xfrm>
            <a:off x="-1" y="5373216"/>
            <a:ext cx="9144001" cy="1512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192.168.155.200\Exchange\ИНФОРМАЦИЯ О ФАКУЛЬТЕТЕ\Логотипы\ВШУИ\Vshui-logo-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463629" cy="50004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HP\Desktop\2017-2018 учебный год\Конференции\15.03.18\путин.jpg"/>
          <p:cNvPicPr>
            <a:picLocks noChangeAspect="1" noChangeArrowheads="1"/>
          </p:cNvPicPr>
          <p:nvPr/>
        </p:nvPicPr>
        <p:blipFill>
          <a:blip r:embed="rId4"/>
          <a:srcRect/>
          <a:stretch>
            <a:fillRect/>
          </a:stretch>
        </p:blipFill>
        <p:spPr bwMode="auto">
          <a:xfrm>
            <a:off x="1" y="785794"/>
            <a:ext cx="9144000" cy="6072206"/>
          </a:xfrm>
          <a:prstGeom prst="rect">
            <a:avLst/>
          </a:prstGeom>
          <a:noFill/>
        </p:spPr>
      </p:pic>
    </p:spTree>
    <p:extLst>
      <p:ext uri="{BB962C8B-B14F-4D97-AF65-F5344CB8AC3E}">
        <p14:creationId xmlns:p14="http://schemas.microsoft.com/office/powerpoint/2010/main" val="4244761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14290"/>
            <a:ext cx="8229600" cy="868346"/>
          </a:xfrm>
        </p:spPr>
        <p:txBody>
          <a:bodyPr>
            <a:noAutofit/>
          </a:bodyPr>
          <a:lstStyle/>
          <a:p>
            <a:pPr algn="r"/>
            <a:r>
              <a:rPr lang="ru-RU" sz="2400" dirty="0" smtClean="0">
                <a:latin typeface="Arial Black" panose="020B0A04020102020204" pitchFamily="34" charset="0"/>
              </a:rPr>
              <a:t>РОССИЯ И ЮАР:</a:t>
            </a:r>
            <a:br>
              <a:rPr lang="ru-RU" sz="2400" dirty="0" smtClean="0">
                <a:latin typeface="Arial Black" panose="020B0A04020102020204" pitchFamily="34" charset="0"/>
              </a:rPr>
            </a:br>
            <a:r>
              <a:rPr lang="ru-RU" sz="2400" dirty="0" smtClean="0">
                <a:latin typeface="Arial Black" panose="020B0A04020102020204" pitchFamily="34" charset="0"/>
              </a:rPr>
              <a:t>КРИЗИС ОФИЦИАЛЬНОЙ ДИПЛОМАТИИ </a:t>
            </a:r>
            <a:r>
              <a:rPr lang="ru-RU" sz="3600" dirty="0" smtClean="0">
                <a:latin typeface="Arial Black" panose="020B0A04020102020204" pitchFamily="34" charset="0"/>
              </a:rPr>
              <a:t/>
            </a:r>
            <a:br>
              <a:rPr lang="ru-RU" sz="3600" dirty="0" smtClean="0">
                <a:latin typeface="Arial Black" panose="020B0A04020102020204" pitchFamily="34" charset="0"/>
              </a:rPr>
            </a:br>
            <a:endParaRPr lang="ru-RU" sz="3600" dirty="0">
              <a:latin typeface="Arial Black" panose="020B0A04020102020204" pitchFamily="34" charset="0"/>
            </a:endParaRPr>
          </a:p>
        </p:txBody>
      </p:sp>
      <p:pic>
        <p:nvPicPr>
          <p:cNvPr id="4" name="Изображение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363"/>
          <a:stretch/>
        </p:blipFill>
        <p:spPr bwMode="auto">
          <a:xfrm>
            <a:off x="-1" y="5373216"/>
            <a:ext cx="9144001" cy="1512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192.168.155.200\Exchange\ИНФОРМАЦИЯ О ФАКУЛЬТЕТЕ\Логотипы\ВШУИ\Vshui-logo-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644" y="162000"/>
            <a:ext cx="1725134" cy="58938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42844" y="4429132"/>
            <a:ext cx="8643998" cy="1754326"/>
          </a:xfrm>
          <a:prstGeom prst="rect">
            <a:avLst/>
          </a:prstGeom>
        </p:spPr>
        <p:txBody>
          <a:bodyPr wrap="square">
            <a:spAutoFit/>
          </a:bodyPr>
          <a:lstStyle/>
          <a:p>
            <a:pPr algn="just"/>
            <a:r>
              <a:rPr lang="ru-RU" sz="1200" b="1" dirty="0" smtClean="0"/>
              <a:t>24.10.17. </a:t>
            </a:r>
            <a:r>
              <a:rPr lang="en-US" sz="1200" b="1" dirty="0" smtClean="0"/>
              <a:t>The Russian embassy has refuted reports that President Vladimir Putin had a hand in President Jacob </a:t>
            </a:r>
            <a:r>
              <a:rPr lang="en-US" sz="1200" b="1" dirty="0" err="1" smtClean="0"/>
              <a:t>Zuma’s</a:t>
            </a:r>
            <a:r>
              <a:rPr lang="en-US" sz="1200" b="1" dirty="0" smtClean="0"/>
              <a:t> cabinet reshuffle last week.</a:t>
            </a:r>
            <a:endParaRPr lang="ru-RU" sz="1200" b="1" dirty="0" smtClean="0"/>
          </a:p>
          <a:p>
            <a:pPr algn="just"/>
            <a:endParaRPr lang="en-US" sz="1200" b="1" dirty="0" smtClean="0"/>
          </a:p>
          <a:p>
            <a:pPr algn="just"/>
            <a:r>
              <a:rPr lang="en-US" sz="1200" dirty="0" smtClean="0"/>
              <a:t>“We are highly disappointed to see yet another example of sensationalism and fake news in South African press‚ especially in an evident attempt to emulate the worst kind of groundless anti-Russian attacks by some of the global mainstream media‚” the embassy said in a statement.</a:t>
            </a:r>
          </a:p>
          <a:p>
            <a:pPr algn="just"/>
            <a:r>
              <a:rPr lang="en-US" sz="1200" dirty="0" smtClean="0"/>
              <a:t>“We consider this (a) slanderous piece‚ which is (as usual) based entirely on hearsay and unnamed sources … One could speculate that only a desperate‚ craving for extra publicity could force a once a reputable outlet (to) resort to tabloid-grade methods.”</a:t>
            </a:r>
          </a:p>
          <a:p>
            <a:pPr algn="just"/>
            <a:r>
              <a:rPr lang="en-US" sz="1200" dirty="0" smtClean="0"/>
              <a:t>The embassy said it was not aware of any Russian delegation coming to South Africa last week‚ as reported in the Sunday Times.</a:t>
            </a:r>
          </a:p>
        </p:txBody>
      </p:sp>
      <p:sp>
        <p:nvSpPr>
          <p:cNvPr id="9" name="Прямоугольник 8"/>
          <p:cNvSpPr/>
          <p:nvPr/>
        </p:nvSpPr>
        <p:spPr>
          <a:xfrm>
            <a:off x="142844" y="3286124"/>
            <a:ext cx="8643998" cy="307777"/>
          </a:xfrm>
          <a:prstGeom prst="rect">
            <a:avLst/>
          </a:prstGeom>
        </p:spPr>
        <p:txBody>
          <a:bodyPr wrap="square">
            <a:spAutoFit/>
          </a:bodyPr>
          <a:lstStyle/>
          <a:p>
            <a:pPr fontAlgn="base"/>
            <a:r>
              <a:rPr lang="en-US" sz="1400" b="1" dirty="0" err="1" smtClean="0"/>
              <a:t>Zuma</a:t>
            </a:r>
            <a:r>
              <a:rPr lang="en-US" sz="1400" b="1" dirty="0" smtClean="0"/>
              <a:t> </a:t>
            </a:r>
            <a:r>
              <a:rPr lang="en-US" sz="1400" b="1" dirty="0" err="1" smtClean="0"/>
              <a:t>vs</a:t>
            </a:r>
            <a:r>
              <a:rPr lang="en-US" sz="1400" b="1" dirty="0" smtClean="0"/>
              <a:t> </a:t>
            </a:r>
            <a:r>
              <a:rPr lang="en-US" sz="1400" b="1" dirty="0" err="1" smtClean="0"/>
              <a:t>Ramaphosa</a:t>
            </a:r>
            <a:r>
              <a:rPr lang="en-US" sz="1400" b="1" dirty="0" smtClean="0"/>
              <a:t>: the new cold war 2017-10-23</a:t>
            </a:r>
            <a:endParaRPr lang="ru-RU" sz="1400" b="1" dirty="0"/>
          </a:p>
        </p:txBody>
      </p:sp>
      <p:sp>
        <p:nvSpPr>
          <p:cNvPr id="11" name="Прямоугольник 10"/>
          <p:cNvSpPr/>
          <p:nvPr/>
        </p:nvSpPr>
        <p:spPr>
          <a:xfrm>
            <a:off x="285720" y="3643314"/>
            <a:ext cx="8501122" cy="738664"/>
          </a:xfrm>
          <a:prstGeom prst="rect">
            <a:avLst/>
          </a:prstGeom>
        </p:spPr>
        <p:txBody>
          <a:bodyPr wrap="square">
            <a:spAutoFit/>
          </a:bodyPr>
          <a:lstStyle/>
          <a:p>
            <a:pPr algn="just"/>
            <a:r>
              <a:rPr lang="en-US" sz="1400" b="1" dirty="0" smtClean="0"/>
              <a:t>Deputy President Cyril </a:t>
            </a:r>
            <a:r>
              <a:rPr lang="en-US" sz="1400" b="1" dirty="0" err="1" smtClean="0"/>
              <a:t>Ramaphosa's</a:t>
            </a:r>
            <a:r>
              <a:rPr lang="en-US" sz="1400" b="1" dirty="0" smtClean="0"/>
              <a:t> supporters believe he could be charged with treason any day now, with charges relating to his ties to American business and his alleged plans to cut off Russia as a close ally if he becomes president…</a:t>
            </a:r>
            <a:endParaRPr lang="ru-RU" sz="1400" b="1" dirty="0"/>
          </a:p>
        </p:txBody>
      </p:sp>
      <p:pic>
        <p:nvPicPr>
          <p:cNvPr id="27649" name="Picture 1" descr="C:\Users\HP\Desktop\2017-2018 учебный год\Конференции\15.03.18\together.jpeg"/>
          <p:cNvPicPr>
            <a:picLocks noChangeAspect="1" noChangeArrowheads="1"/>
          </p:cNvPicPr>
          <p:nvPr/>
        </p:nvPicPr>
        <p:blipFill>
          <a:blip r:embed="rId4"/>
          <a:srcRect/>
          <a:stretch>
            <a:fillRect/>
          </a:stretch>
        </p:blipFill>
        <p:spPr bwMode="auto">
          <a:xfrm>
            <a:off x="4786282" y="1000108"/>
            <a:ext cx="4357718" cy="2178859"/>
          </a:xfrm>
          <a:prstGeom prst="rect">
            <a:avLst/>
          </a:prstGeom>
          <a:noFill/>
        </p:spPr>
      </p:pic>
      <p:sp>
        <p:nvSpPr>
          <p:cNvPr id="12" name="Прямоугольник 11"/>
          <p:cNvSpPr/>
          <p:nvPr/>
        </p:nvSpPr>
        <p:spPr>
          <a:xfrm>
            <a:off x="142844" y="785794"/>
            <a:ext cx="4500594" cy="2800767"/>
          </a:xfrm>
          <a:prstGeom prst="rect">
            <a:avLst/>
          </a:prstGeom>
        </p:spPr>
        <p:txBody>
          <a:bodyPr wrap="square">
            <a:spAutoFit/>
          </a:bodyPr>
          <a:lstStyle/>
          <a:p>
            <a:r>
              <a:rPr lang="en-US" sz="1100" b="1" dirty="0" smtClean="0"/>
              <a:t>How Vladimir Putin helped </a:t>
            </a:r>
            <a:r>
              <a:rPr lang="en-US" sz="1100" b="1" dirty="0" err="1" smtClean="0"/>
              <a:t>Zuma</a:t>
            </a:r>
            <a:r>
              <a:rPr lang="en-US" sz="1100" b="1" dirty="0" smtClean="0"/>
              <a:t> reshuffle his cabinet 22 October 2017</a:t>
            </a:r>
          </a:p>
          <a:p>
            <a:r>
              <a:rPr lang="en-US" sz="1100" dirty="0" smtClean="0"/>
              <a:t>A team acting on orders from Russian President Vladimir Putin reportedly met President Jacob </a:t>
            </a:r>
            <a:r>
              <a:rPr lang="en-US" sz="1100" dirty="0" err="1" smtClean="0"/>
              <a:t>Zuma</a:t>
            </a:r>
            <a:r>
              <a:rPr lang="en-US" sz="1100" dirty="0" smtClean="0"/>
              <a:t> just before his surprise </a:t>
            </a:r>
            <a:r>
              <a:rPr lang="en-US" sz="1100" b="1" dirty="0" smtClean="0">
                <a:hlinkClick r:id="rId5"/>
              </a:rPr>
              <a:t>cabinet reshuffle</a:t>
            </a:r>
            <a:r>
              <a:rPr lang="en-US" sz="1100" dirty="0" smtClean="0"/>
              <a:t>.</a:t>
            </a:r>
          </a:p>
          <a:p>
            <a:r>
              <a:rPr lang="en-US" sz="1100" dirty="0" smtClean="0"/>
              <a:t>Several ministers were removed or transferred to new departments in the reshuffle – including David </a:t>
            </a:r>
            <a:r>
              <a:rPr lang="en-US" sz="1100" dirty="0" err="1" smtClean="0"/>
              <a:t>Mahlobo</a:t>
            </a:r>
            <a:r>
              <a:rPr lang="en-US" sz="1100" dirty="0" smtClean="0"/>
              <a:t> being made the new minister of energy.</a:t>
            </a:r>
          </a:p>
          <a:p>
            <a:r>
              <a:rPr lang="en-US" sz="1100" dirty="0" smtClean="0"/>
              <a:t>According to the </a:t>
            </a:r>
            <a:r>
              <a:rPr lang="en-US" sz="1100" b="1" dirty="0" smtClean="0">
                <a:hlinkClick r:id="rId6"/>
              </a:rPr>
              <a:t>Sunday Times</a:t>
            </a:r>
            <a:r>
              <a:rPr lang="en-US" sz="1100" dirty="0" smtClean="0"/>
              <a:t>, Putin’s team told </a:t>
            </a:r>
            <a:r>
              <a:rPr lang="en-US" sz="1100" dirty="0" err="1" smtClean="0"/>
              <a:t>Zuma</a:t>
            </a:r>
            <a:r>
              <a:rPr lang="en-US" sz="1100" dirty="0" smtClean="0"/>
              <a:t> to “speed up and conclude a multibillion-dollar nuclear deal with Russia”.</a:t>
            </a:r>
          </a:p>
          <a:p>
            <a:r>
              <a:rPr lang="en-US" sz="1100" dirty="0" smtClean="0"/>
              <a:t>Hours after the meeting, the cabinet reshuffle took place.</a:t>
            </a:r>
          </a:p>
          <a:p>
            <a:r>
              <a:rPr lang="en-US" sz="1100" dirty="0" smtClean="0"/>
              <a:t>“Their visit was to deliver what many of us believe to be the final warning to the South African authorities. This group does not normally leave Russia. These are members of the military, the police, and the intelligence,” a source told the newspaper.</a:t>
            </a:r>
          </a:p>
          <a:p>
            <a:r>
              <a:rPr lang="en-US" sz="1100" dirty="0" smtClean="0"/>
              <a:t>“</a:t>
            </a:r>
            <a:r>
              <a:rPr lang="en-US" sz="1100" dirty="0" err="1" smtClean="0"/>
              <a:t>Mahlobo</a:t>
            </a:r>
            <a:r>
              <a:rPr lang="en-US" sz="1100" dirty="0" smtClean="0"/>
              <a:t> was chosen by the Russians.”</a:t>
            </a:r>
          </a:p>
          <a:p>
            <a:endParaRPr lang="en-US" sz="1100" b="1" dirty="0" smtClean="0"/>
          </a:p>
          <a:p>
            <a:endParaRPr lang="en-US" sz="1100" b="1" dirty="0"/>
          </a:p>
        </p:txBody>
      </p:sp>
    </p:spTree>
    <p:extLst>
      <p:ext uri="{BB962C8B-B14F-4D97-AF65-F5344CB8AC3E}">
        <p14:creationId xmlns:p14="http://schemas.microsoft.com/office/powerpoint/2010/main" val="4244761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14290"/>
            <a:ext cx="8229600" cy="868346"/>
          </a:xfrm>
        </p:spPr>
        <p:txBody>
          <a:bodyPr>
            <a:noAutofit/>
          </a:bodyPr>
          <a:lstStyle/>
          <a:p>
            <a:pPr algn="r"/>
            <a:r>
              <a:rPr lang="ru-RU" sz="2400" dirty="0" smtClean="0">
                <a:latin typeface="Arial Black" panose="020B0A04020102020204" pitchFamily="34" charset="0"/>
              </a:rPr>
              <a:t>РОССИЯ И ЮАР:</a:t>
            </a:r>
            <a:br>
              <a:rPr lang="ru-RU" sz="2400" dirty="0" smtClean="0">
                <a:latin typeface="Arial Black" panose="020B0A04020102020204" pitchFamily="34" charset="0"/>
              </a:rPr>
            </a:br>
            <a:r>
              <a:rPr lang="ru-RU" sz="2400" dirty="0" smtClean="0">
                <a:latin typeface="Arial Black" panose="020B0A04020102020204" pitchFamily="34" charset="0"/>
              </a:rPr>
              <a:t>КРИЗИС ПУБЛИЧНОЙ ДИПЛОМАТИИ </a:t>
            </a:r>
            <a:r>
              <a:rPr lang="ru-RU" sz="3600" dirty="0" smtClean="0">
                <a:latin typeface="Arial Black" panose="020B0A04020102020204" pitchFamily="34" charset="0"/>
              </a:rPr>
              <a:t/>
            </a:r>
            <a:br>
              <a:rPr lang="ru-RU" sz="3600" dirty="0" smtClean="0">
                <a:latin typeface="Arial Black" panose="020B0A04020102020204" pitchFamily="34" charset="0"/>
              </a:rPr>
            </a:br>
            <a:endParaRPr lang="ru-RU" sz="3600" dirty="0">
              <a:latin typeface="Arial Black" panose="020B0A04020102020204" pitchFamily="34" charset="0"/>
            </a:endParaRPr>
          </a:p>
        </p:txBody>
      </p:sp>
      <p:pic>
        <p:nvPicPr>
          <p:cNvPr id="4" name="Изображение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363"/>
          <a:stretch/>
        </p:blipFill>
        <p:spPr bwMode="auto">
          <a:xfrm>
            <a:off x="-1" y="5373216"/>
            <a:ext cx="9144001" cy="1512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192.168.155.200\Exchange\ИНФОРМАЦИЯ О ФАКУЛЬТЕТЕ\Логотипы\ВШУИ\Vshui-logo-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644" y="162000"/>
            <a:ext cx="1725134" cy="58938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HP\Desktop\2017-2018 учебный год\Конференции\15.03.18\кризис.jpg"/>
          <p:cNvPicPr>
            <a:picLocks noChangeAspect="1" noChangeArrowheads="1"/>
          </p:cNvPicPr>
          <p:nvPr/>
        </p:nvPicPr>
        <p:blipFill>
          <a:blip r:embed="rId4"/>
          <a:srcRect/>
          <a:stretch>
            <a:fillRect/>
          </a:stretch>
        </p:blipFill>
        <p:spPr bwMode="auto">
          <a:xfrm>
            <a:off x="-64" y="785794"/>
            <a:ext cx="9144064" cy="6072206"/>
          </a:xfrm>
          <a:prstGeom prst="rect">
            <a:avLst/>
          </a:prstGeom>
          <a:noFill/>
        </p:spPr>
      </p:pic>
      <p:sp>
        <p:nvSpPr>
          <p:cNvPr id="8" name="Прямоугольник 7"/>
          <p:cNvSpPr/>
          <p:nvPr/>
        </p:nvSpPr>
        <p:spPr>
          <a:xfrm>
            <a:off x="214282" y="785794"/>
            <a:ext cx="4572000" cy="4924425"/>
          </a:xfrm>
          <a:prstGeom prst="rect">
            <a:avLst/>
          </a:prstGeom>
        </p:spPr>
        <p:txBody>
          <a:bodyPr>
            <a:spAutoFit/>
          </a:bodyPr>
          <a:lstStyle/>
          <a:p>
            <a:endParaRPr lang="en-US" sz="1400" b="1" dirty="0" smtClean="0">
              <a:solidFill>
                <a:srgbClr val="FF0000"/>
              </a:solidFill>
            </a:endParaRPr>
          </a:p>
          <a:p>
            <a:r>
              <a:rPr lang="en-US" sz="1200" b="1" dirty="0" smtClean="0">
                <a:solidFill>
                  <a:srgbClr val="FF0000"/>
                </a:solidFill>
              </a:rPr>
              <a:t>"This would allow Russia quite extraordinary strategic influence within southern Africa, thereby </a:t>
            </a:r>
          </a:p>
          <a:p>
            <a:r>
              <a:rPr lang="en-US" sz="1200" b="1" dirty="0" smtClean="0">
                <a:solidFill>
                  <a:srgbClr val="FF0000"/>
                </a:solidFill>
              </a:rPr>
              <a:t>achieving Russia’s strategic objectives in the region.«</a:t>
            </a:r>
            <a:endParaRPr lang="ru-RU" sz="1200" b="1" dirty="0" smtClean="0">
              <a:solidFill>
                <a:srgbClr val="FF0000"/>
              </a:solidFill>
            </a:endParaRPr>
          </a:p>
          <a:p>
            <a:r>
              <a:rPr lang="en-US" sz="1200" dirty="0" smtClean="0"/>
              <a:t>--------------</a:t>
            </a:r>
          </a:p>
          <a:p>
            <a:pPr>
              <a:buFontTx/>
              <a:buChar char="-"/>
            </a:pPr>
            <a:r>
              <a:rPr lang="ru-RU" sz="1200" b="1" dirty="0" smtClean="0"/>
              <a:t>«</a:t>
            </a:r>
            <a:r>
              <a:rPr lang="en-US" sz="1200" b="1" dirty="0" smtClean="0"/>
              <a:t>Sad to think how many of our soldiers died fighting these guys to stop this from happening and now here we are…</a:t>
            </a:r>
            <a:r>
              <a:rPr lang="ru-RU" sz="1200" b="1" dirty="0" smtClean="0"/>
              <a:t>»</a:t>
            </a:r>
          </a:p>
          <a:p>
            <a:pPr>
              <a:buFontTx/>
              <a:buChar char="-"/>
            </a:pPr>
            <a:r>
              <a:rPr lang="ru-RU" sz="1200" dirty="0" smtClean="0"/>
              <a:t>«</a:t>
            </a:r>
            <a:r>
              <a:rPr lang="en-US" sz="1200" dirty="0" smtClean="0"/>
              <a:t>Surely you do not believe this fake news?</a:t>
            </a:r>
            <a:r>
              <a:rPr lang="ru-RU" sz="1200" dirty="0" smtClean="0"/>
              <a:t> </a:t>
            </a:r>
            <a:r>
              <a:rPr lang="en-US" sz="1200" b="1" dirty="0" smtClean="0"/>
              <a:t>Russia is the complete opposite from the communist they were through the 70s.</a:t>
            </a:r>
            <a:r>
              <a:rPr lang="ru-RU" sz="1200" b="1" dirty="0" smtClean="0"/>
              <a:t>»</a:t>
            </a:r>
            <a:endParaRPr lang="en-US" sz="1200" b="1" dirty="0" smtClean="0"/>
          </a:p>
          <a:p>
            <a:pPr>
              <a:buFontTx/>
              <a:buChar char="-"/>
            </a:pPr>
            <a:r>
              <a:rPr lang="ru-RU" sz="1200" b="1" dirty="0" smtClean="0"/>
              <a:t>- «</a:t>
            </a:r>
            <a:r>
              <a:rPr lang="en-US" sz="1200" b="1" dirty="0" smtClean="0"/>
              <a:t>Whether we like it or not - we're going to have a boss.</a:t>
            </a:r>
          </a:p>
          <a:p>
            <a:r>
              <a:rPr lang="en-US" sz="1200" dirty="0" smtClean="0"/>
              <a:t>Let's make that boss our choice while we still can.</a:t>
            </a:r>
            <a:r>
              <a:rPr lang="ru-RU" sz="1200" dirty="0" smtClean="0"/>
              <a:t> </a:t>
            </a:r>
            <a:r>
              <a:rPr lang="en-US" sz="1200" dirty="0" smtClean="0"/>
              <a:t>My choice: any banana will do provided it is NOT the United States or of the European Union.</a:t>
            </a:r>
            <a:r>
              <a:rPr lang="ru-RU" sz="1200" dirty="0" smtClean="0"/>
              <a:t> </a:t>
            </a:r>
            <a:r>
              <a:rPr lang="en-US" sz="1200" dirty="0" smtClean="0"/>
              <a:t>And if Russia has "strategic interests" in south/southern Africa then I already feel a whole lot safer from American bombs. Once those </a:t>
            </a:r>
            <a:r>
              <a:rPr lang="en-US" sz="1200" dirty="0" err="1" smtClean="0"/>
              <a:t>phuckers</a:t>
            </a:r>
            <a:r>
              <a:rPr lang="en-US" sz="1200" dirty="0" smtClean="0"/>
              <a:t> start bombing you they don't stop.</a:t>
            </a:r>
            <a:r>
              <a:rPr lang="ru-RU" sz="1200" dirty="0" smtClean="0"/>
              <a:t>»</a:t>
            </a:r>
            <a:endParaRPr lang="en-US" sz="1200" dirty="0" smtClean="0"/>
          </a:p>
          <a:p>
            <a:pPr>
              <a:buFontTx/>
              <a:buChar char="-"/>
            </a:pPr>
            <a:r>
              <a:rPr lang="ru-RU" sz="1200" dirty="0" smtClean="0"/>
              <a:t>«</a:t>
            </a:r>
            <a:r>
              <a:rPr lang="en-US" sz="1200" b="1" dirty="0" smtClean="0"/>
              <a:t>Russia ranked 148th out of 179 countries in the Press Freedom Index </a:t>
            </a:r>
            <a:r>
              <a:rPr lang="en-US" sz="1200" dirty="0" smtClean="0"/>
              <a:t>from Reporters Without Borders, they jail reporters dude.</a:t>
            </a:r>
            <a:r>
              <a:rPr lang="ru-RU" sz="1200" dirty="0" smtClean="0"/>
              <a:t>»</a:t>
            </a:r>
          </a:p>
          <a:p>
            <a:pPr>
              <a:buFontTx/>
              <a:buChar char="-"/>
            </a:pPr>
            <a:r>
              <a:rPr lang="ru-RU" sz="1200" dirty="0" smtClean="0"/>
              <a:t>«</a:t>
            </a:r>
            <a:r>
              <a:rPr lang="en-US" sz="1200" b="1" dirty="0" smtClean="0"/>
              <a:t>As much as I am concerned about our corrupt government, I don't believe this. </a:t>
            </a:r>
            <a:r>
              <a:rPr lang="en-US" sz="1200" dirty="0" smtClean="0"/>
              <a:t>This is fake news at it's best. It sounds wrong... Russia are not aggressive it's America who do things like this or who would come up the fake news like this. Just think about who the competition is and the current wave of ANC corruption.</a:t>
            </a:r>
            <a:r>
              <a:rPr lang="ru-RU" sz="1200" dirty="0" smtClean="0"/>
              <a:t>»</a:t>
            </a:r>
          </a:p>
          <a:p>
            <a:endParaRPr lang="ru-RU" sz="1200" dirty="0" smtClean="0"/>
          </a:p>
          <a:p>
            <a:pPr>
              <a:buFontTx/>
              <a:buChar char="-"/>
            </a:pPr>
            <a:endParaRPr lang="ru-RU" sz="1200" dirty="0" smtClean="0"/>
          </a:p>
          <a:p>
            <a:endParaRPr lang="ru-RU" sz="1200" dirty="0" smtClean="0"/>
          </a:p>
          <a:p>
            <a:endParaRPr lang="ru-RU" sz="1200" dirty="0"/>
          </a:p>
        </p:txBody>
      </p:sp>
    </p:spTree>
    <p:extLst>
      <p:ext uri="{BB962C8B-B14F-4D97-AF65-F5344CB8AC3E}">
        <p14:creationId xmlns:p14="http://schemas.microsoft.com/office/powerpoint/2010/main" val="4244761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1558</TotalTime>
  <Words>722</Words>
  <Application>Microsoft Office PowerPoint</Application>
  <PresentationFormat>Экран (4:3)</PresentationFormat>
  <Paragraphs>110</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Arial Black</vt:lpstr>
      <vt:lpstr>Calibri</vt:lpstr>
      <vt:lpstr>Times New Roman</vt:lpstr>
      <vt:lpstr>Тема Office</vt:lpstr>
      <vt:lpstr>"ПРОБЛЕМЫ И ПЕРСПЕКТИВЫ РАЗВИТИЯ ОТНОШЕНИЙ МЕЖДУ РОССИЕЙ И ЮАР  ПОСЛЕ ОТСТАВКИ ПРЕЗИДЕНТА Д.ЗУМЫ"  </vt:lpstr>
      <vt:lpstr>ДЖЕЙКОБ ЗУМА И СИРИЛ РАМАФОСА</vt:lpstr>
      <vt:lpstr>Презентация PowerPoint</vt:lpstr>
      <vt:lpstr>15 ФЕВРАЛЯ 2018 Г.</vt:lpstr>
      <vt:lpstr>ТЕНЕВЫЕ ПРАВИТЕЛИ ЮАР  ВРЕМЕН Д. ЗУМЫ</vt:lpstr>
      <vt:lpstr>ЮАР И БРИКС: РОМАН, НО С КЕМ?</vt:lpstr>
      <vt:lpstr>РОССИЯ И ЮАР ДО 14.02.18:  РОМАН ПРЕЗИДЕНТОВ</vt:lpstr>
      <vt:lpstr>РОССИЯ И ЮАР: КРИЗИС ОФИЦИАЛЬНОЙ ДИПЛОМАТИИ  </vt:lpstr>
      <vt:lpstr>РОССИЯ И ЮАР: КРИЗИС ПУБЛИЧНОЙ ДИПЛОМАТИИ  </vt:lpstr>
      <vt:lpstr>РОССИЯ И ЮАР ПОСЛЕ 15.02.18</vt:lpstr>
      <vt:lpstr>РОССИЯ И ЮАР:  КТО ВИНОВАТ И ЧТО ДЕЛАТЬ?</vt:lpstr>
      <vt:lpstr>РОЛЬ И МЕСТО ЖЕНЩИН  В РФ И ЮАР</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Elena</dc:creator>
  <cp:lastModifiedBy>Виктория</cp:lastModifiedBy>
  <cp:revision>174</cp:revision>
  <cp:lastPrinted>2016-10-09T11:06:02Z</cp:lastPrinted>
  <dcterms:created xsi:type="dcterms:W3CDTF">2013-05-30T07:23:18Z</dcterms:created>
  <dcterms:modified xsi:type="dcterms:W3CDTF">2018-04-04T13:19:47Z</dcterms:modified>
</cp:coreProperties>
</file>