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2" r:id="rId2"/>
    <p:sldId id="286" r:id="rId3"/>
    <p:sldId id="280" r:id="rId4"/>
    <p:sldId id="282" r:id="rId5"/>
    <p:sldId id="281" r:id="rId6"/>
    <p:sldId id="276" r:id="rId7"/>
    <p:sldId id="272" r:id="rId8"/>
    <p:sldId id="268" r:id="rId9"/>
    <p:sldId id="273" r:id="rId10"/>
    <p:sldId id="274" r:id="rId11"/>
    <p:sldId id="283" r:id="rId12"/>
    <p:sldId id="285" r:id="rId13"/>
    <p:sldId id="266" r:id="rId14"/>
    <p:sldId id="284" r:id="rId15"/>
    <p:sldId id="277" r:id="rId16"/>
    <p:sldId id="275" r:id="rId17"/>
    <p:sldId id="259" r:id="rId1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8" autoAdjust="0"/>
    <p:restoredTop sz="96835" autoAdjust="0"/>
  </p:normalViewPr>
  <p:slideViewPr>
    <p:cSldViewPr>
      <p:cViewPr>
        <p:scale>
          <a:sx n="50" d="100"/>
          <a:sy n="50" d="100"/>
        </p:scale>
        <p:origin x="-2112" y="-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B186FF-93B2-4F90-9B60-381559403B2A}" type="doc">
      <dgm:prSet loTypeId="urn:microsoft.com/office/officeart/2005/8/layout/chevron2" loCatId="list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A2DEF0E-E150-45BA-96B0-6A12EDF5C521}">
      <dgm:prSet phldrT="[Текст]" custT="1"/>
      <dgm:spPr/>
      <dgm:t>
        <a:bodyPr/>
        <a:lstStyle/>
        <a:p>
          <a:r>
            <a:rPr lang="ru-RU" sz="1600" b="1" dirty="0" smtClean="0"/>
            <a:t>ОЧНЫЙ</a:t>
          </a:r>
          <a:endParaRPr lang="ru-RU" sz="1600" b="1" dirty="0"/>
        </a:p>
      </dgm:t>
    </dgm:pt>
    <dgm:pt modelId="{31A7600D-79F3-4ECB-98FA-A0A0D64BF9C9}" type="parTrans" cxnId="{DA07BB95-87B5-4A16-9B56-44A966FC4228}">
      <dgm:prSet/>
      <dgm:spPr/>
      <dgm:t>
        <a:bodyPr/>
        <a:lstStyle/>
        <a:p>
          <a:endParaRPr lang="ru-RU"/>
        </a:p>
      </dgm:t>
    </dgm:pt>
    <dgm:pt modelId="{0F3BE92C-D457-44D9-867A-A71E113A80F5}" type="sibTrans" cxnId="{DA07BB95-87B5-4A16-9B56-44A966FC4228}">
      <dgm:prSet/>
      <dgm:spPr/>
      <dgm:t>
        <a:bodyPr/>
        <a:lstStyle/>
        <a:p>
          <a:endParaRPr lang="ru-RU"/>
        </a:p>
      </dgm:t>
    </dgm:pt>
    <dgm:pt modelId="{8499F5E2-1F65-4FC0-AE19-F628134B0893}">
      <dgm:prSet phldrT="[Текст]" custT="1"/>
      <dgm:spPr/>
      <dgm:t>
        <a:bodyPr/>
        <a:lstStyle/>
        <a:p>
          <a:r>
            <a:rPr lang="ru-RU" sz="1400" b="1" dirty="0" smtClean="0"/>
            <a:t>МА «Стратегический менеджмент и инновации» (очная (дневная и вечерняя), 2 года)</a:t>
          </a:r>
          <a:endParaRPr lang="ru-RU" sz="1400" b="1" dirty="0"/>
        </a:p>
      </dgm:t>
    </dgm:pt>
    <dgm:pt modelId="{07DFB346-64D2-4017-9113-12B3FC57064D}" type="parTrans" cxnId="{2FE28EF0-9397-4ED6-898F-0587B16C3634}">
      <dgm:prSet/>
      <dgm:spPr/>
      <dgm:t>
        <a:bodyPr/>
        <a:lstStyle/>
        <a:p>
          <a:endParaRPr lang="ru-RU"/>
        </a:p>
      </dgm:t>
    </dgm:pt>
    <dgm:pt modelId="{BE4FF7FA-986B-4D27-A44A-71DF02FC418C}" type="sibTrans" cxnId="{2FE28EF0-9397-4ED6-898F-0587B16C3634}">
      <dgm:prSet/>
      <dgm:spPr/>
      <dgm:t>
        <a:bodyPr/>
        <a:lstStyle/>
        <a:p>
          <a:endParaRPr lang="ru-RU"/>
        </a:p>
      </dgm:t>
    </dgm:pt>
    <dgm:pt modelId="{23B853FB-8ED3-4631-AA79-CED06244382B}">
      <dgm:prSet phldrT="[Текст]" custT="1"/>
      <dgm:spPr/>
      <dgm:t>
        <a:bodyPr/>
        <a:lstStyle/>
        <a:p>
          <a:r>
            <a:rPr lang="en-US" sz="1600" b="1" dirty="0" smtClean="0"/>
            <a:t>On-line</a:t>
          </a:r>
          <a:endParaRPr lang="ru-RU" sz="1600" b="1" dirty="0"/>
        </a:p>
      </dgm:t>
    </dgm:pt>
    <dgm:pt modelId="{B4D951BB-7F4A-4D9F-B972-5C1340C449C7}" type="parTrans" cxnId="{D15C0570-25C4-4C29-B9F7-7F6030513DAA}">
      <dgm:prSet/>
      <dgm:spPr/>
      <dgm:t>
        <a:bodyPr/>
        <a:lstStyle/>
        <a:p>
          <a:endParaRPr lang="ru-RU"/>
        </a:p>
      </dgm:t>
    </dgm:pt>
    <dgm:pt modelId="{BAF9F3E8-BC15-460A-81FD-7426ED249211}" type="sibTrans" cxnId="{D15C0570-25C4-4C29-B9F7-7F6030513DAA}">
      <dgm:prSet/>
      <dgm:spPr/>
      <dgm:t>
        <a:bodyPr/>
        <a:lstStyle/>
        <a:p>
          <a:endParaRPr lang="ru-RU"/>
        </a:p>
      </dgm:t>
    </dgm:pt>
    <dgm:pt modelId="{DCA30632-8456-45C9-BF9A-B4C8828BA7F1}">
      <dgm:prSet phldrT="[Текст]" custT="1"/>
      <dgm:spPr/>
      <dgm:t>
        <a:bodyPr/>
        <a:lstStyle/>
        <a:p>
          <a:r>
            <a:rPr lang="ru-RU" sz="1400" b="1" dirty="0" smtClean="0"/>
            <a:t>МА «Стратегический менеджмент и инновации» (модульная, 2,5 года)</a:t>
          </a:r>
          <a:endParaRPr lang="ru-RU" sz="1400" dirty="0"/>
        </a:p>
      </dgm:t>
    </dgm:pt>
    <dgm:pt modelId="{B685C795-EDB9-438A-83ED-A6A5DE9FB74C}" type="sibTrans" cxnId="{12E0B450-4F56-4937-9425-78F2B4B3111D}">
      <dgm:prSet/>
      <dgm:spPr/>
      <dgm:t>
        <a:bodyPr/>
        <a:lstStyle/>
        <a:p>
          <a:endParaRPr lang="ru-RU"/>
        </a:p>
      </dgm:t>
    </dgm:pt>
    <dgm:pt modelId="{290AA235-A47F-476C-B332-1A66428C2565}" type="parTrans" cxnId="{12E0B450-4F56-4937-9425-78F2B4B3111D}">
      <dgm:prSet/>
      <dgm:spPr/>
      <dgm:t>
        <a:bodyPr/>
        <a:lstStyle/>
        <a:p>
          <a:endParaRPr lang="ru-RU"/>
        </a:p>
      </dgm:t>
    </dgm:pt>
    <dgm:pt modelId="{8CBDDBCF-204B-4CCD-91ED-522632495B9B}">
      <dgm:prSet phldrT="[Текст]"/>
      <dgm:spPr/>
      <dgm:t>
        <a:bodyPr/>
        <a:lstStyle/>
        <a:p>
          <a:r>
            <a:rPr lang="ru-RU" b="1" dirty="0" smtClean="0"/>
            <a:t>Очно-заочная</a:t>
          </a:r>
          <a:endParaRPr lang="ru-RU" b="1" dirty="0"/>
        </a:p>
      </dgm:t>
    </dgm:pt>
    <dgm:pt modelId="{E33E0C81-6A80-4C4E-BD9D-55B9BEB414AD}" type="sibTrans" cxnId="{46E53BFF-1204-4A4B-BCDE-72898A319E23}">
      <dgm:prSet/>
      <dgm:spPr/>
      <dgm:t>
        <a:bodyPr/>
        <a:lstStyle/>
        <a:p>
          <a:endParaRPr lang="ru-RU"/>
        </a:p>
      </dgm:t>
    </dgm:pt>
    <dgm:pt modelId="{023D389B-BAE2-4539-920F-D6A4F400552E}" type="parTrans" cxnId="{46E53BFF-1204-4A4B-BCDE-72898A319E23}">
      <dgm:prSet/>
      <dgm:spPr/>
      <dgm:t>
        <a:bodyPr/>
        <a:lstStyle/>
        <a:p>
          <a:endParaRPr lang="ru-RU"/>
        </a:p>
      </dgm:t>
    </dgm:pt>
    <dgm:pt modelId="{39ADE169-4D7F-49C4-A3FD-A8FE20E2EC1A}">
      <dgm:prSet phldrT="[Текст]" custT="1"/>
      <dgm:spPr/>
      <dgm:t>
        <a:bodyPr/>
        <a:lstStyle/>
        <a:p>
          <a:r>
            <a:rPr lang="ru-RU" sz="1400" b="1" dirty="0" smtClean="0"/>
            <a:t>Профессиональная переподготовка  (корпоративные программы и программы свободного набора)</a:t>
          </a:r>
          <a:endParaRPr lang="ru-RU" sz="1400" b="1" dirty="0"/>
        </a:p>
      </dgm:t>
    </dgm:pt>
    <dgm:pt modelId="{1BC0523C-70A4-49B3-84A0-FF26653F75DF}" type="parTrans" cxnId="{8DF88B19-7B6A-4389-89E8-2F03DE974CC5}">
      <dgm:prSet/>
      <dgm:spPr/>
      <dgm:t>
        <a:bodyPr/>
        <a:lstStyle/>
        <a:p>
          <a:endParaRPr lang="ru-RU"/>
        </a:p>
      </dgm:t>
    </dgm:pt>
    <dgm:pt modelId="{8D682A67-96FD-4635-9B2C-E7A195CCA9A7}" type="sibTrans" cxnId="{8DF88B19-7B6A-4389-89E8-2F03DE974CC5}">
      <dgm:prSet/>
      <dgm:spPr/>
      <dgm:t>
        <a:bodyPr/>
        <a:lstStyle/>
        <a:p>
          <a:endParaRPr lang="ru-RU"/>
        </a:p>
      </dgm:t>
    </dgm:pt>
    <dgm:pt modelId="{00D1E24F-4FB5-4AD2-8518-A96C0EEA9773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МВА «ЛИДЕРСТВО В ИННОВАЦИЯХ» (вечерняя, модульная, 1,5 года) </a:t>
          </a:r>
          <a:r>
            <a:rPr lang="en-US" sz="1400" b="1" dirty="0" smtClean="0">
              <a:solidFill>
                <a:srgbClr val="FF0000"/>
              </a:solidFill>
            </a:rPr>
            <a:t>NEW!</a:t>
          </a:r>
          <a:endParaRPr lang="ru-RU" sz="1400" dirty="0">
            <a:solidFill>
              <a:srgbClr val="FF0000"/>
            </a:solidFill>
          </a:endParaRPr>
        </a:p>
      </dgm:t>
    </dgm:pt>
    <dgm:pt modelId="{047A86C9-9A9C-48D6-B4BA-EFC23EF9FFDA}" type="parTrans" cxnId="{4B2B51D0-FCA6-4C6D-8510-28DA70F3E298}">
      <dgm:prSet/>
      <dgm:spPr/>
      <dgm:t>
        <a:bodyPr/>
        <a:lstStyle/>
        <a:p>
          <a:endParaRPr lang="ru-RU"/>
        </a:p>
      </dgm:t>
    </dgm:pt>
    <dgm:pt modelId="{F372BA7D-C086-412F-A637-FA4C6FA16298}" type="sibTrans" cxnId="{4B2B51D0-FCA6-4C6D-8510-28DA70F3E298}">
      <dgm:prSet/>
      <dgm:spPr/>
      <dgm:t>
        <a:bodyPr/>
        <a:lstStyle/>
        <a:p>
          <a:endParaRPr lang="ru-RU"/>
        </a:p>
      </dgm:t>
    </dgm:pt>
    <dgm:pt modelId="{743EC5BB-EC21-4E01-977B-446E94346AD6}">
      <dgm:prSet phldrT="[Текст]" custT="1"/>
      <dgm:spPr/>
      <dgm:t>
        <a:bodyPr/>
        <a:lstStyle/>
        <a:p>
          <a:r>
            <a:rPr lang="ru-RU" sz="1400" b="1" dirty="0" smtClean="0"/>
            <a:t>Профессиональная переподготовка</a:t>
          </a:r>
          <a:endParaRPr lang="ru-RU" sz="1400" b="1" dirty="0"/>
        </a:p>
      </dgm:t>
    </dgm:pt>
    <dgm:pt modelId="{226D235B-4BAC-4D68-8208-3B25BE2937D5}" type="parTrans" cxnId="{B6BE5B8F-D81C-425E-B1D6-D9522691B54D}">
      <dgm:prSet/>
      <dgm:spPr/>
      <dgm:t>
        <a:bodyPr/>
        <a:lstStyle/>
        <a:p>
          <a:endParaRPr lang="ru-RU"/>
        </a:p>
      </dgm:t>
    </dgm:pt>
    <dgm:pt modelId="{EF84579A-2B09-4C04-9153-17E9FCD5266D}" type="sibTrans" cxnId="{B6BE5B8F-D81C-425E-B1D6-D9522691B54D}">
      <dgm:prSet/>
      <dgm:spPr/>
      <dgm:t>
        <a:bodyPr/>
        <a:lstStyle/>
        <a:p>
          <a:endParaRPr lang="ru-RU"/>
        </a:p>
      </dgm:t>
    </dgm:pt>
    <dgm:pt modelId="{7E816CFF-24F9-4314-9537-48CF2571C302}">
      <dgm:prSet phldrT="[Текст]" custT="1"/>
      <dgm:spPr/>
      <dgm:t>
        <a:bodyPr/>
        <a:lstStyle/>
        <a:p>
          <a:r>
            <a:rPr lang="ru-RU" sz="1400" b="1" dirty="0" smtClean="0"/>
            <a:t>Краткосрочное повышение квалификации</a:t>
          </a:r>
          <a:endParaRPr lang="ru-RU" sz="1400" b="1" dirty="0"/>
        </a:p>
      </dgm:t>
    </dgm:pt>
    <dgm:pt modelId="{3165FEAB-7029-484E-8039-27CEB88FC107}" type="parTrans" cxnId="{53CD46F5-7B36-48A1-83C9-2C62C594C54B}">
      <dgm:prSet/>
      <dgm:spPr/>
      <dgm:t>
        <a:bodyPr/>
        <a:lstStyle/>
        <a:p>
          <a:endParaRPr lang="ru-RU"/>
        </a:p>
      </dgm:t>
    </dgm:pt>
    <dgm:pt modelId="{00E1DAE6-C02E-48FC-A70D-994C607DF750}" type="sibTrans" cxnId="{53CD46F5-7B36-48A1-83C9-2C62C594C54B}">
      <dgm:prSet/>
      <dgm:spPr/>
      <dgm:t>
        <a:bodyPr/>
        <a:lstStyle/>
        <a:p>
          <a:endParaRPr lang="ru-RU"/>
        </a:p>
      </dgm:t>
    </dgm:pt>
    <dgm:pt modelId="{68636EDF-1282-4208-9D7B-6C0352857BB0}">
      <dgm:prSet phldrT="[Текст]" custT="1"/>
      <dgm:spPr/>
      <dgm:t>
        <a:bodyPr/>
        <a:lstStyle/>
        <a:p>
          <a:r>
            <a:rPr lang="ru-RU" sz="1400" b="1" dirty="0" smtClean="0"/>
            <a:t>Тематические семинары и тренинги</a:t>
          </a:r>
          <a:endParaRPr lang="ru-RU" sz="1400" b="1" dirty="0"/>
        </a:p>
      </dgm:t>
    </dgm:pt>
    <dgm:pt modelId="{1EAFAA32-9531-427A-B95A-F92B28684F65}" type="parTrans" cxnId="{3FD67B4E-ECF4-48E3-A0E4-301557E75026}">
      <dgm:prSet/>
      <dgm:spPr/>
      <dgm:t>
        <a:bodyPr/>
        <a:lstStyle/>
        <a:p>
          <a:endParaRPr lang="ru-RU"/>
        </a:p>
      </dgm:t>
    </dgm:pt>
    <dgm:pt modelId="{A6EAA9FC-6C17-437D-B5C0-047A6B9160A9}" type="sibTrans" cxnId="{3FD67B4E-ECF4-48E3-A0E4-301557E75026}">
      <dgm:prSet/>
      <dgm:spPr/>
      <dgm:t>
        <a:bodyPr/>
        <a:lstStyle/>
        <a:p>
          <a:endParaRPr lang="ru-RU"/>
        </a:p>
      </dgm:t>
    </dgm:pt>
    <dgm:pt modelId="{C002788E-5665-4F40-80A6-85E4FD2231D9}">
      <dgm:prSet phldrT="[Текст]" custT="1"/>
      <dgm:spPr/>
      <dgm:t>
        <a:bodyPr/>
        <a:lstStyle/>
        <a:p>
          <a:r>
            <a:rPr lang="ru-RU" sz="1400" b="1" dirty="0" smtClean="0"/>
            <a:t>Краткосрочное повышение квалификации</a:t>
          </a:r>
          <a:endParaRPr lang="ru-RU" sz="1400" b="1" dirty="0"/>
        </a:p>
      </dgm:t>
    </dgm:pt>
    <dgm:pt modelId="{8327E253-35F3-4D7B-B687-80A19D3849F4}" type="parTrans" cxnId="{630B1C6E-4460-4510-A7BC-517020BAF410}">
      <dgm:prSet/>
      <dgm:spPr/>
      <dgm:t>
        <a:bodyPr/>
        <a:lstStyle/>
        <a:p>
          <a:endParaRPr lang="ru-RU"/>
        </a:p>
      </dgm:t>
    </dgm:pt>
    <dgm:pt modelId="{E555D352-E41E-472A-BD65-4D71294CDA6B}" type="sibTrans" cxnId="{630B1C6E-4460-4510-A7BC-517020BAF410}">
      <dgm:prSet/>
      <dgm:spPr/>
      <dgm:t>
        <a:bodyPr/>
        <a:lstStyle/>
        <a:p>
          <a:endParaRPr lang="ru-RU"/>
        </a:p>
      </dgm:t>
    </dgm:pt>
    <dgm:pt modelId="{7B9622D4-2D2E-4805-803B-A50E16FC5C3F}">
      <dgm:prSet custT="1"/>
      <dgm:spPr/>
      <dgm:t>
        <a:bodyPr/>
        <a:lstStyle/>
        <a:p>
          <a:r>
            <a:rPr lang="ru-RU" sz="1400" b="1" dirty="0" smtClean="0"/>
            <a:t>Тематические семинары и тренинги</a:t>
          </a:r>
          <a:endParaRPr lang="ru-RU" sz="1400" b="1" dirty="0"/>
        </a:p>
      </dgm:t>
    </dgm:pt>
    <dgm:pt modelId="{549EF39D-345D-4BAA-87A5-2EE5973118C6}" type="parTrans" cxnId="{27B81D09-8ED0-4D3F-A6B7-297DB9041CA6}">
      <dgm:prSet/>
      <dgm:spPr/>
      <dgm:t>
        <a:bodyPr/>
        <a:lstStyle/>
        <a:p>
          <a:endParaRPr lang="ru-RU"/>
        </a:p>
      </dgm:t>
    </dgm:pt>
    <dgm:pt modelId="{0DD1A264-183E-4943-A034-D324ED17050B}" type="sibTrans" cxnId="{27B81D09-8ED0-4D3F-A6B7-297DB9041CA6}">
      <dgm:prSet/>
      <dgm:spPr/>
      <dgm:t>
        <a:bodyPr/>
        <a:lstStyle/>
        <a:p>
          <a:endParaRPr lang="ru-RU"/>
        </a:p>
      </dgm:t>
    </dgm:pt>
    <dgm:pt modelId="{59C216EE-5583-42F3-A2B9-8DE5DBEFCA0E}">
      <dgm:prSet phldrT="[Текст]" custT="1"/>
      <dgm:spPr/>
      <dgm:t>
        <a:bodyPr/>
        <a:lstStyle/>
        <a:p>
          <a:r>
            <a:rPr lang="ru-RU" sz="1800" b="1" dirty="0" smtClean="0"/>
            <a:t>Самостоятельное обучение слушателей по интерактивным курсам  ведущих профессоров и бизнес-консультантов МГУ имени М.В. Ломоносова </a:t>
          </a:r>
          <a:endParaRPr lang="ru-RU" sz="1800" b="1" dirty="0"/>
        </a:p>
      </dgm:t>
    </dgm:pt>
    <dgm:pt modelId="{E7730E53-6B42-403B-89AE-4740CC3427CB}" type="parTrans" cxnId="{F505EA91-1FF0-419F-88BE-4A4982864BEE}">
      <dgm:prSet/>
      <dgm:spPr/>
      <dgm:t>
        <a:bodyPr/>
        <a:lstStyle/>
        <a:p>
          <a:endParaRPr lang="ru-RU"/>
        </a:p>
      </dgm:t>
    </dgm:pt>
    <dgm:pt modelId="{32F3398C-9F7B-47A5-8EC7-E406A1A92D66}" type="sibTrans" cxnId="{F505EA91-1FF0-419F-88BE-4A4982864BEE}">
      <dgm:prSet/>
      <dgm:spPr/>
      <dgm:t>
        <a:bodyPr/>
        <a:lstStyle/>
        <a:p>
          <a:endParaRPr lang="ru-RU"/>
        </a:p>
      </dgm:t>
    </dgm:pt>
    <dgm:pt modelId="{C929D373-85C3-4BCA-ACCA-AEA54416111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БАКАЛАВРИАТ «ИННОВАТИКА» (Бакалавр техники и технологий </a:t>
          </a:r>
          <a:r>
            <a:rPr lang="en-US" sz="1400" b="1" dirty="0" err="1" smtClean="0">
              <a:solidFill>
                <a:schemeClr val="tx1"/>
              </a:solidFill>
            </a:rPr>
            <a:t>Btech</a:t>
          </a:r>
          <a:r>
            <a:rPr lang="en-US" sz="1400" b="1" dirty="0" smtClean="0">
              <a:solidFill>
                <a:schemeClr val="tx1"/>
              </a:solidFill>
            </a:rPr>
            <a:t>) </a:t>
          </a:r>
          <a:r>
            <a:rPr lang="en-US" sz="1400" b="1" dirty="0" smtClean="0">
              <a:solidFill>
                <a:srgbClr val="FF0000"/>
              </a:solidFill>
            </a:rPr>
            <a:t>NEW!</a:t>
          </a:r>
          <a:r>
            <a:rPr lang="ru-RU" sz="1400" b="1" dirty="0" smtClean="0">
              <a:solidFill>
                <a:srgbClr val="FF0000"/>
              </a:solidFill>
            </a:rPr>
            <a:t> </a:t>
          </a:r>
          <a:endParaRPr lang="ru-RU" sz="1400" b="1" dirty="0">
            <a:solidFill>
              <a:srgbClr val="FF0000"/>
            </a:solidFill>
          </a:endParaRPr>
        </a:p>
      </dgm:t>
    </dgm:pt>
    <dgm:pt modelId="{7B514C5B-DCE8-47FD-9467-E8E9DF98DE23}" type="parTrans" cxnId="{BC268B7C-590B-4752-9744-F2090DFC93ED}">
      <dgm:prSet/>
      <dgm:spPr/>
      <dgm:t>
        <a:bodyPr/>
        <a:lstStyle/>
        <a:p>
          <a:endParaRPr lang="ru-RU"/>
        </a:p>
      </dgm:t>
    </dgm:pt>
    <dgm:pt modelId="{B0BCCA1D-BDF0-45A3-8047-F056C6CF45CF}" type="sibTrans" cxnId="{BC268B7C-590B-4752-9744-F2090DFC93ED}">
      <dgm:prSet/>
      <dgm:spPr/>
      <dgm:t>
        <a:bodyPr/>
        <a:lstStyle/>
        <a:p>
          <a:endParaRPr lang="ru-RU"/>
        </a:p>
      </dgm:t>
    </dgm:pt>
    <dgm:pt modelId="{388BF59A-13C3-4375-8394-474EAAD6E977}" type="pres">
      <dgm:prSet presAssocID="{ADB186FF-93B2-4F90-9B60-381559403B2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919BB7-745F-4693-BCDA-2FC2DE6ACE4F}" type="pres">
      <dgm:prSet presAssocID="{5A2DEF0E-E150-45BA-96B0-6A12EDF5C521}" presName="composite" presStyleCnt="0"/>
      <dgm:spPr/>
    </dgm:pt>
    <dgm:pt modelId="{24FD4E46-5B4F-4899-B3E2-8803EF48F732}" type="pres">
      <dgm:prSet presAssocID="{5A2DEF0E-E150-45BA-96B0-6A12EDF5C52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61DEC2-FB4D-4759-9F1C-C194025D3396}" type="pres">
      <dgm:prSet presAssocID="{5A2DEF0E-E150-45BA-96B0-6A12EDF5C521}" presName="descendantText" presStyleLbl="alignAcc1" presStyleIdx="0" presStyleCnt="3" custScaleY="151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2ED45C-D946-4F0F-97E3-23E1C6AD3EE9}" type="pres">
      <dgm:prSet presAssocID="{0F3BE92C-D457-44D9-867A-A71E113A80F5}" presName="sp" presStyleCnt="0"/>
      <dgm:spPr/>
    </dgm:pt>
    <dgm:pt modelId="{C40F4EE5-980D-4886-A539-1E504345576A}" type="pres">
      <dgm:prSet presAssocID="{8CBDDBCF-204B-4CCD-91ED-522632495B9B}" presName="composite" presStyleCnt="0"/>
      <dgm:spPr/>
    </dgm:pt>
    <dgm:pt modelId="{59D5F138-51BD-4773-BC3E-EDE97442B4DD}" type="pres">
      <dgm:prSet presAssocID="{8CBDDBCF-204B-4CCD-91ED-522632495B9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4004C4-1220-42F2-A9C6-E4644E4E5A74}" type="pres">
      <dgm:prSet presAssocID="{8CBDDBCF-204B-4CCD-91ED-522632495B9B}" presName="descendantText" presStyleLbl="alignAcc1" presStyleIdx="1" presStyleCnt="3" custScaleY="134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06489-151A-4373-9F72-4C25923EE965}" type="pres">
      <dgm:prSet presAssocID="{E33E0C81-6A80-4C4E-BD9D-55B9BEB414AD}" presName="sp" presStyleCnt="0"/>
      <dgm:spPr/>
    </dgm:pt>
    <dgm:pt modelId="{8D4CC15B-C7C2-460E-B44C-90AD6FC5B126}" type="pres">
      <dgm:prSet presAssocID="{23B853FB-8ED3-4631-AA79-CED06244382B}" presName="composite" presStyleCnt="0"/>
      <dgm:spPr/>
    </dgm:pt>
    <dgm:pt modelId="{E138C0EB-1A9F-4F04-BE52-03372B96A281}" type="pres">
      <dgm:prSet presAssocID="{23B853FB-8ED3-4631-AA79-CED06244382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98CAA7-B1F2-4D2A-BF12-FF82E543A32E}" type="pres">
      <dgm:prSet presAssocID="{23B853FB-8ED3-4631-AA79-CED06244382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AF5936-2D29-4FD1-BE70-A67BCD38094B}" type="presOf" srcId="{39ADE169-4D7F-49C4-A3FD-A8FE20E2EC1A}" destId="{F54004C4-1220-42F2-A9C6-E4644E4E5A74}" srcOrd="0" destOrd="2" presId="urn:microsoft.com/office/officeart/2005/8/layout/chevron2"/>
    <dgm:cxn modelId="{D15C0570-25C4-4C29-B9F7-7F6030513DAA}" srcId="{ADB186FF-93B2-4F90-9B60-381559403B2A}" destId="{23B853FB-8ED3-4631-AA79-CED06244382B}" srcOrd="2" destOrd="0" parTransId="{B4D951BB-7F4A-4D9F-B972-5C1340C449C7}" sibTransId="{BAF9F3E8-BC15-460A-81FD-7426ED249211}"/>
    <dgm:cxn modelId="{D0AF2156-C02E-4E87-81F6-186D161E227F}" type="presOf" srcId="{23B853FB-8ED3-4631-AA79-CED06244382B}" destId="{E138C0EB-1A9F-4F04-BE52-03372B96A281}" srcOrd="0" destOrd="0" presId="urn:microsoft.com/office/officeart/2005/8/layout/chevron2"/>
    <dgm:cxn modelId="{E912ACCB-CC5A-4D80-A582-707CD39815D1}" type="presOf" srcId="{743EC5BB-EC21-4E01-977B-446E94346AD6}" destId="{C761DEC2-FB4D-4759-9F1C-C194025D3396}" srcOrd="0" destOrd="2" presId="urn:microsoft.com/office/officeart/2005/8/layout/chevron2"/>
    <dgm:cxn modelId="{53CD46F5-7B36-48A1-83C9-2C62C594C54B}" srcId="{5A2DEF0E-E150-45BA-96B0-6A12EDF5C521}" destId="{7E816CFF-24F9-4314-9537-48CF2571C302}" srcOrd="3" destOrd="0" parTransId="{3165FEAB-7029-484E-8039-27CEB88FC107}" sibTransId="{00E1DAE6-C02E-48FC-A70D-994C607DF750}"/>
    <dgm:cxn modelId="{466CD0CB-6C31-4E67-B9BA-7DCAE368E34F}" type="presOf" srcId="{68636EDF-1282-4208-9D7B-6C0352857BB0}" destId="{C761DEC2-FB4D-4759-9F1C-C194025D3396}" srcOrd="0" destOrd="4" presId="urn:microsoft.com/office/officeart/2005/8/layout/chevron2"/>
    <dgm:cxn modelId="{4B2B51D0-FCA6-4C6D-8510-28DA70F3E298}" srcId="{8CBDDBCF-204B-4CCD-91ED-522632495B9B}" destId="{00D1E24F-4FB5-4AD2-8518-A96C0EEA9773}" srcOrd="1" destOrd="0" parTransId="{047A86C9-9A9C-48D6-B4BA-EFC23EF9FFDA}" sibTransId="{F372BA7D-C086-412F-A637-FA4C6FA16298}"/>
    <dgm:cxn modelId="{4E97F2D1-D00F-483A-84A4-EC440055723B}" type="presOf" srcId="{00D1E24F-4FB5-4AD2-8518-A96C0EEA9773}" destId="{F54004C4-1220-42F2-A9C6-E4644E4E5A74}" srcOrd="0" destOrd="1" presId="urn:microsoft.com/office/officeart/2005/8/layout/chevron2"/>
    <dgm:cxn modelId="{A4814F65-0264-4B14-A43D-B9C3670EBC43}" type="presOf" srcId="{C002788E-5665-4F40-80A6-85E4FD2231D9}" destId="{F54004C4-1220-42F2-A9C6-E4644E4E5A74}" srcOrd="0" destOrd="3" presId="urn:microsoft.com/office/officeart/2005/8/layout/chevron2"/>
    <dgm:cxn modelId="{B92E4CA7-C63E-4BFD-B652-4757ECD0D021}" type="presOf" srcId="{5A2DEF0E-E150-45BA-96B0-6A12EDF5C521}" destId="{24FD4E46-5B4F-4899-B3E2-8803EF48F732}" srcOrd="0" destOrd="0" presId="urn:microsoft.com/office/officeart/2005/8/layout/chevron2"/>
    <dgm:cxn modelId="{53E2648E-CD97-4A9A-B1F4-FB20216FA0AF}" type="presOf" srcId="{7B9622D4-2D2E-4805-803B-A50E16FC5C3F}" destId="{F54004C4-1220-42F2-A9C6-E4644E4E5A74}" srcOrd="0" destOrd="4" presId="urn:microsoft.com/office/officeart/2005/8/layout/chevron2"/>
    <dgm:cxn modelId="{2FE28EF0-9397-4ED6-898F-0587B16C3634}" srcId="{5A2DEF0E-E150-45BA-96B0-6A12EDF5C521}" destId="{8499F5E2-1F65-4FC0-AE19-F628134B0893}" srcOrd="0" destOrd="0" parTransId="{07DFB346-64D2-4017-9113-12B3FC57064D}" sibTransId="{BE4FF7FA-986B-4D27-A44A-71DF02FC418C}"/>
    <dgm:cxn modelId="{3FD67B4E-ECF4-48E3-A0E4-301557E75026}" srcId="{5A2DEF0E-E150-45BA-96B0-6A12EDF5C521}" destId="{68636EDF-1282-4208-9D7B-6C0352857BB0}" srcOrd="4" destOrd="0" parTransId="{1EAFAA32-9531-427A-B95A-F92B28684F65}" sibTransId="{A6EAA9FC-6C17-437D-B5C0-047A6B9160A9}"/>
    <dgm:cxn modelId="{047C2CF1-8D23-4FEE-96F6-DCD0590E0470}" type="presOf" srcId="{C929D373-85C3-4BCA-ACCA-AEA544161115}" destId="{C761DEC2-FB4D-4759-9F1C-C194025D3396}" srcOrd="0" destOrd="1" presId="urn:microsoft.com/office/officeart/2005/8/layout/chevron2"/>
    <dgm:cxn modelId="{F505EA91-1FF0-419F-88BE-4A4982864BEE}" srcId="{23B853FB-8ED3-4631-AA79-CED06244382B}" destId="{59C216EE-5583-42F3-A2B9-8DE5DBEFCA0E}" srcOrd="0" destOrd="0" parTransId="{E7730E53-6B42-403B-89AE-4740CC3427CB}" sibTransId="{32F3398C-9F7B-47A5-8EC7-E406A1A92D66}"/>
    <dgm:cxn modelId="{46E53BFF-1204-4A4B-BCDE-72898A319E23}" srcId="{ADB186FF-93B2-4F90-9B60-381559403B2A}" destId="{8CBDDBCF-204B-4CCD-91ED-522632495B9B}" srcOrd="1" destOrd="0" parTransId="{023D389B-BAE2-4539-920F-D6A4F400552E}" sibTransId="{E33E0C81-6A80-4C4E-BD9D-55B9BEB414AD}"/>
    <dgm:cxn modelId="{F00CA16B-EF77-4AE1-86DE-8A234A9D30F9}" type="presOf" srcId="{7E816CFF-24F9-4314-9537-48CF2571C302}" destId="{C761DEC2-FB4D-4759-9F1C-C194025D3396}" srcOrd="0" destOrd="3" presId="urn:microsoft.com/office/officeart/2005/8/layout/chevron2"/>
    <dgm:cxn modelId="{27B81D09-8ED0-4D3F-A6B7-297DB9041CA6}" srcId="{8CBDDBCF-204B-4CCD-91ED-522632495B9B}" destId="{7B9622D4-2D2E-4805-803B-A50E16FC5C3F}" srcOrd="4" destOrd="0" parTransId="{549EF39D-345D-4BAA-87A5-2EE5973118C6}" sibTransId="{0DD1A264-183E-4943-A034-D324ED17050B}"/>
    <dgm:cxn modelId="{2F10D324-24E3-4297-AC11-350EFD0AD2F8}" type="presOf" srcId="{59C216EE-5583-42F3-A2B9-8DE5DBEFCA0E}" destId="{F798CAA7-B1F2-4D2A-BF12-FF82E543A32E}" srcOrd="0" destOrd="0" presId="urn:microsoft.com/office/officeart/2005/8/layout/chevron2"/>
    <dgm:cxn modelId="{2D3A0CE4-14C0-416B-A32F-74CDD61B4F93}" type="presOf" srcId="{ADB186FF-93B2-4F90-9B60-381559403B2A}" destId="{388BF59A-13C3-4375-8394-474EAAD6E977}" srcOrd="0" destOrd="0" presId="urn:microsoft.com/office/officeart/2005/8/layout/chevron2"/>
    <dgm:cxn modelId="{227A16F9-512B-4ECF-BB92-0473379583BB}" type="presOf" srcId="{8499F5E2-1F65-4FC0-AE19-F628134B0893}" destId="{C761DEC2-FB4D-4759-9F1C-C194025D3396}" srcOrd="0" destOrd="0" presId="urn:microsoft.com/office/officeart/2005/8/layout/chevron2"/>
    <dgm:cxn modelId="{DA07BB95-87B5-4A16-9B56-44A966FC4228}" srcId="{ADB186FF-93B2-4F90-9B60-381559403B2A}" destId="{5A2DEF0E-E150-45BA-96B0-6A12EDF5C521}" srcOrd="0" destOrd="0" parTransId="{31A7600D-79F3-4ECB-98FA-A0A0D64BF9C9}" sibTransId="{0F3BE92C-D457-44D9-867A-A71E113A80F5}"/>
    <dgm:cxn modelId="{630B1C6E-4460-4510-A7BC-517020BAF410}" srcId="{8CBDDBCF-204B-4CCD-91ED-522632495B9B}" destId="{C002788E-5665-4F40-80A6-85E4FD2231D9}" srcOrd="3" destOrd="0" parTransId="{8327E253-35F3-4D7B-B687-80A19D3849F4}" sibTransId="{E555D352-E41E-472A-BD65-4D71294CDA6B}"/>
    <dgm:cxn modelId="{D99BB5B7-90EC-49AB-B426-6AFA26AAD227}" type="presOf" srcId="{DCA30632-8456-45C9-BF9A-B4C8828BA7F1}" destId="{F54004C4-1220-42F2-A9C6-E4644E4E5A74}" srcOrd="0" destOrd="0" presId="urn:microsoft.com/office/officeart/2005/8/layout/chevron2"/>
    <dgm:cxn modelId="{06ADD320-522C-49E6-8132-81A76C80EA7A}" type="presOf" srcId="{8CBDDBCF-204B-4CCD-91ED-522632495B9B}" destId="{59D5F138-51BD-4773-BC3E-EDE97442B4DD}" srcOrd="0" destOrd="0" presId="urn:microsoft.com/office/officeart/2005/8/layout/chevron2"/>
    <dgm:cxn modelId="{B6BE5B8F-D81C-425E-B1D6-D9522691B54D}" srcId="{5A2DEF0E-E150-45BA-96B0-6A12EDF5C521}" destId="{743EC5BB-EC21-4E01-977B-446E94346AD6}" srcOrd="2" destOrd="0" parTransId="{226D235B-4BAC-4D68-8208-3B25BE2937D5}" sibTransId="{EF84579A-2B09-4C04-9153-17E9FCD5266D}"/>
    <dgm:cxn modelId="{8DF88B19-7B6A-4389-89E8-2F03DE974CC5}" srcId="{8CBDDBCF-204B-4CCD-91ED-522632495B9B}" destId="{39ADE169-4D7F-49C4-A3FD-A8FE20E2EC1A}" srcOrd="2" destOrd="0" parTransId="{1BC0523C-70A4-49B3-84A0-FF26653F75DF}" sibTransId="{8D682A67-96FD-4635-9B2C-E7A195CCA9A7}"/>
    <dgm:cxn modelId="{12E0B450-4F56-4937-9425-78F2B4B3111D}" srcId="{8CBDDBCF-204B-4CCD-91ED-522632495B9B}" destId="{DCA30632-8456-45C9-BF9A-B4C8828BA7F1}" srcOrd="0" destOrd="0" parTransId="{290AA235-A47F-476C-B332-1A66428C2565}" sibTransId="{B685C795-EDB9-438A-83ED-A6A5DE9FB74C}"/>
    <dgm:cxn modelId="{BC268B7C-590B-4752-9744-F2090DFC93ED}" srcId="{5A2DEF0E-E150-45BA-96B0-6A12EDF5C521}" destId="{C929D373-85C3-4BCA-ACCA-AEA544161115}" srcOrd="1" destOrd="0" parTransId="{7B514C5B-DCE8-47FD-9467-E8E9DF98DE23}" sibTransId="{B0BCCA1D-BDF0-45A3-8047-F056C6CF45CF}"/>
    <dgm:cxn modelId="{3336947B-3EC7-467C-B964-754A48896E1B}" type="presParOf" srcId="{388BF59A-13C3-4375-8394-474EAAD6E977}" destId="{44919BB7-745F-4693-BCDA-2FC2DE6ACE4F}" srcOrd="0" destOrd="0" presId="urn:microsoft.com/office/officeart/2005/8/layout/chevron2"/>
    <dgm:cxn modelId="{E0F70FF7-909C-4B77-9B45-5C8777159A74}" type="presParOf" srcId="{44919BB7-745F-4693-BCDA-2FC2DE6ACE4F}" destId="{24FD4E46-5B4F-4899-B3E2-8803EF48F732}" srcOrd="0" destOrd="0" presId="urn:microsoft.com/office/officeart/2005/8/layout/chevron2"/>
    <dgm:cxn modelId="{F95C39AA-EE2D-4A14-9D29-52F6257E7583}" type="presParOf" srcId="{44919BB7-745F-4693-BCDA-2FC2DE6ACE4F}" destId="{C761DEC2-FB4D-4759-9F1C-C194025D3396}" srcOrd="1" destOrd="0" presId="urn:microsoft.com/office/officeart/2005/8/layout/chevron2"/>
    <dgm:cxn modelId="{F49C03B4-0808-4EFD-92D2-591DD6E23BFF}" type="presParOf" srcId="{388BF59A-13C3-4375-8394-474EAAD6E977}" destId="{922ED45C-D946-4F0F-97E3-23E1C6AD3EE9}" srcOrd="1" destOrd="0" presId="urn:microsoft.com/office/officeart/2005/8/layout/chevron2"/>
    <dgm:cxn modelId="{9D128510-8FFA-4652-8B26-3AEDC982A4F7}" type="presParOf" srcId="{388BF59A-13C3-4375-8394-474EAAD6E977}" destId="{C40F4EE5-980D-4886-A539-1E504345576A}" srcOrd="2" destOrd="0" presId="urn:microsoft.com/office/officeart/2005/8/layout/chevron2"/>
    <dgm:cxn modelId="{7C9483BB-76CF-4ACA-89FE-CC75C3816339}" type="presParOf" srcId="{C40F4EE5-980D-4886-A539-1E504345576A}" destId="{59D5F138-51BD-4773-BC3E-EDE97442B4DD}" srcOrd="0" destOrd="0" presId="urn:microsoft.com/office/officeart/2005/8/layout/chevron2"/>
    <dgm:cxn modelId="{040E803A-A23F-4789-9E63-6D6AE0DA5201}" type="presParOf" srcId="{C40F4EE5-980D-4886-A539-1E504345576A}" destId="{F54004C4-1220-42F2-A9C6-E4644E4E5A74}" srcOrd="1" destOrd="0" presId="urn:microsoft.com/office/officeart/2005/8/layout/chevron2"/>
    <dgm:cxn modelId="{9A0CCFEB-5271-468D-BD2B-11068FEA9984}" type="presParOf" srcId="{388BF59A-13C3-4375-8394-474EAAD6E977}" destId="{88706489-151A-4373-9F72-4C25923EE965}" srcOrd="3" destOrd="0" presId="urn:microsoft.com/office/officeart/2005/8/layout/chevron2"/>
    <dgm:cxn modelId="{2901B36C-A3E8-4C7F-91F2-FD48E7BA448F}" type="presParOf" srcId="{388BF59A-13C3-4375-8394-474EAAD6E977}" destId="{8D4CC15B-C7C2-460E-B44C-90AD6FC5B126}" srcOrd="4" destOrd="0" presId="urn:microsoft.com/office/officeart/2005/8/layout/chevron2"/>
    <dgm:cxn modelId="{E3A45D5D-1410-42B4-97F3-4ADE2D3B99E7}" type="presParOf" srcId="{8D4CC15B-C7C2-460E-B44C-90AD6FC5B126}" destId="{E138C0EB-1A9F-4F04-BE52-03372B96A281}" srcOrd="0" destOrd="0" presId="urn:microsoft.com/office/officeart/2005/8/layout/chevron2"/>
    <dgm:cxn modelId="{BFCB745B-F91E-4533-86D6-C07C3B3DF32A}" type="presParOf" srcId="{8D4CC15B-C7C2-460E-B44C-90AD6FC5B126}" destId="{F798CAA7-B1F2-4D2A-BF12-FF82E543A32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16DFE5-9E7D-4C2F-8EDD-B89686FE836D}" type="doc">
      <dgm:prSet loTypeId="urn:microsoft.com/office/officeart/2005/8/layout/lProcess1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4897BDCA-75B9-4E81-856A-071F18260CBD}">
      <dgm:prSet phldrT="[Текст]"/>
      <dgm:spPr>
        <a:solidFill>
          <a:schemeClr val="accent6">
            <a:lumMod val="20000"/>
            <a:lumOff val="80000"/>
          </a:scheme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 smtClean="0"/>
            <a:t>Очная (вечерняя) форма обучения</a:t>
          </a:r>
          <a:endParaRPr lang="ru-RU" b="1" dirty="0"/>
        </a:p>
      </dgm:t>
    </dgm:pt>
    <dgm:pt modelId="{40FE3581-547C-4B95-9BF3-3E5D20E3205A}" type="parTrans" cxnId="{F380FE03-27AF-4F3F-90FA-B35EB964969C}">
      <dgm:prSet/>
      <dgm:spPr/>
      <dgm:t>
        <a:bodyPr/>
        <a:lstStyle/>
        <a:p>
          <a:endParaRPr lang="ru-RU"/>
        </a:p>
      </dgm:t>
    </dgm:pt>
    <dgm:pt modelId="{799F9860-D548-4B52-99A4-26913366C5E3}" type="sibTrans" cxnId="{F380FE03-27AF-4F3F-90FA-B35EB964969C}">
      <dgm:prSet/>
      <dgm:spPr/>
      <dgm:t>
        <a:bodyPr/>
        <a:lstStyle/>
        <a:p>
          <a:endParaRPr lang="ru-RU"/>
        </a:p>
      </dgm:t>
    </dgm:pt>
    <dgm:pt modelId="{8E01D73C-2313-4E68-B9BE-14F7E4B4DB74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300" b="1" dirty="0" smtClean="0"/>
            <a:t>Срок обучения – 2 года        </a:t>
          </a:r>
        </a:p>
        <a:p>
          <a:r>
            <a:rPr lang="ru-RU" sz="2300" b="1" dirty="0" smtClean="0"/>
            <a:t>(4 семестра)</a:t>
          </a:r>
          <a:endParaRPr lang="ru-RU" sz="2300" b="1" dirty="0"/>
        </a:p>
      </dgm:t>
    </dgm:pt>
    <dgm:pt modelId="{E2570B8A-59F9-4281-A6E7-6AD76C17FD52}" type="parTrans" cxnId="{5CCBCE07-73B5-44A2-AACB-3439B8EB1697}">
      <dgm:prSet/>
      <dgm:spPr/>
      <dgm:t>
        <a:bodyPr/>
        <a:lstStyle/>
        <a:p>
          <a:endParaRPr lang="ru-RU"/>
        </a:p>
      </dgm:t>
    </dgm:pt>
    <dgm:pt modelId="{EA881E44-64CD-4E37-BE88-B7A1973E6859}" type="sibTrans" cxnId="{5CCBCE07-73B5-44A2-AACB-3439B8EB1697}">
      <dgm:prSet/>
      <dgm:spPr/>
      <dgm:t>
        <a:bodyPr/>
        <a:lstStyle/>
        <a:p>
          <a:endParaRPr lang="ru-RU"/>
        </a:p>
      </dgm:t>
    </dgm:pt>
    <dgm:pt modelId="{CB373B7D-415C-4588-B9E6-3A5FAF59DE89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300" b="1" dirty="0" smtClean="0"/>
            <a:t>Стоимость обучения – </a:t>
          </a:r>
        </a:p>
        <a:p>
          <a:r>
            <a:rPr lang="ru-RU" sz="2300" b="1" dirty="0" smtClean="0"/>
            <a:t>162 500 рублей/семестр</a:t>
          </a:r>
          <a:endParaRPr lang="ru-RU" sz="2300" b="1" dirty="0"/>
        </a:p>
      </dgm:t>
    </dgm:pt>
    <dgm:pt modelId="{E013F21A-00D6-484C-AE09-FA9378689707}" type="parTrans" cxnId="{2EA62441-F7BB-453E-AC38-F413B09ED42D}">
      <dgm:prSet/>
      <dgm:spPr/>
      <dgm:t>
        <a:bodyPr/>
        <a:lstStyle/>
        <a:p>
          <a:endParaRPr lang="ru-RU"/>
        </a:p>
      </dgm:t>
    </dgm:pt>
    <dgm:pt modelId="{F9AF8238-0DF3-41CE-9974-A5E7DB274344}" type="sibTrans" cxnId="{2EA62441-F7BB-453E-AC38-F413B09ED42D}">
      <dgm:prSet/>
      <dgm:spPr/>
      <dgm:t>
        <a:bodyPr/>
        <a:lstStyle/>
        <a:p>
          <a:endParaRPr lang="ru-RU"/>
        </a:p>
      </dgm:t>
    </dgm:pt>
    <dgm:pt modelId="{C1888D1F-978C-482E-8062-3177E6BA68BA}">
      <dgm:prSet phldrT="[Текст]"/>
      <dgm:spPr>
        <a:solidFill>
          <a:schemeClr val="accent6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 smtClean="0"/>
            <a:t>Очно-заочная (модульная)</a:t>
          </a:r>
        </a:p>
        <a:p>
          <a:r>
            <a:rPr lang="ru-RU" b="1" dirty="0" smtClean="0"/>
            <a:t>форма обучения</a:t>
          </a:r>
          <a:endParaRPr lang="ru-RU" b="1" dirty="0"/>
        </a:p>
      </dgm:t>
    </dgm:pt>
    <dgm:pt modelId="{4CD16CD5-0914-4159-A920-FEABA07D9A2F}" type="parTrans" cxnId="{279BA25A-E1B7-49DA-8971-69BF65B760BE}">
      <dgm:prSet/>
      <dgm:spPr/>
      <dgm:t>
        <a:bodyPr/>
        <a:lstStyle/>
        <a:p>
          <a:endParaRPr lang="ru-RU"/>
        </a:p>
      </dgm:t>
    </dgm:pt>
    <dgm:pt modelId="{566F710D-1A42-4A4D-8745-31A54497CEF2}" type="sibTrans" cxnId="{279BA25A-E1B7-49DA-8971-69BF65B760BE}">
      <dgm:prSet/>
      <dgm:spPr/>
      <dgm:t>
        <a:bodyPr/>
        <a:lstStyle/>
        <a:p>
          <a:endParaRPr lang="ru-RU"/>
        </a:p>
      </dgm:t>
    </dgm:pt>
    <dgm:pt modelId="{B8297B44-D324-46DB-8B72-AED3963246B4}">
      <dgm:prSet phldrT="[Текст]"/>
      <dgm:spPr>
        <a:solidFill>
          <a:schemeClr val="accent6">
            <a:lumMod val="20000"/>
            <a:lumOff val="80000"/>
            <a:alpha val="9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 smtClean="0"/>
            <a:t>Срок обучения – 2 г. 4 м.    </a:t>
          </a:r>
        </a:p>
        <a:p>
          <a:r>
            <a:rPr lang="ru-RU" b="1" dirty="0" smtClean="0"/>
            <a:t>(5 семестров)</a:t>
          </a:r>
          <a:endParaRPr lang="ru-RU" dirty="0"/>
        </a:p>
      </dgm:t>
    </dgm:pt>
    <dgm:pt modelId="{FB905C0B-5071-4DE4-95CC-FFC3A113170B}" type="parTrans" cxnId="{54823791-B45D-40A6-99F7-3206B5DFCEF0}">
      <dgm:prSet/>
      <dgm:spPr/>
      <dgm:t>
        <a:bodyPr/>
        <a:lstStyle/>
        <a:p>
          <a:endParaRPr lang="ru-RU"/>
        </a:p>
      </dgm:t>
    </dgm:pt>
    <dgm:pt modelId="{6678AB86-5778-46C4-ADCE-314BCDE5E737}" type="sibTrans" cxnId="{54823791-B45D-40A6-99F7-3206B5DFCEF0}">
      <dgm:prSet/>
      <dgm:spPr/>
      <dgm:t>
        <a:bodyPr/>
        <a:lstStyle/>
        <a:p>
          <a:endParaRPr lang="ru-RU"/>
        </a:p>
      </dgm:t>
    </dgm:pt>
    <dgm:pt modelId="{01B7162A-8103-49BF-A4F7-992AD8F8A0AD}">
      <dgm:prSet phldrT="[Текст]"/>
      <dgm:spPr>
        <a:solidFill>
          <a:schemeClr val="accent6">
            <a:lumMod val="20000"/>
            <a:lumOff val="80000"/>
            <a:alpha val="9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 smtClean="0"/>
            <a:t>Стоимость обучения – </a:t>
          </a:r>
        </a:p>
        <a:p>
          <a:r>
            <a:rPr lang="ru-RU" b="1" dirty="0" smtClean="0"/>
            <a:t>(95 000 рублей/семестр)</a:t>
          </a:r>
          <a:endParaRPr lang="ru-RU" dirty="0"/>
        </a:p>
      </dgm:t>
    </dgm:pt>
    <dgm:pt modelId="{3AD5DA1E-335E-43A4-9DF7-574DF9AA6ACF}" type="parTrans" cxnId="{686FAABB-92A4-4F0A-B78B-BB0458A64529}">
      <dgm:prSet/>
      <dgm:spPr/>
      <dgm:t>
        <a:bodyPr/>
        <a:lstStyle/>
        <a:p>
          <a:endParaRPr lang="ru-RU"/>
        </a:p>
      </dgm:t>
    </dgm:pt>
    <dgm:pt modelId="{166095DB-762E-462C-8CAC-61E05B1C68EB}" type="sibTrans" cxnId="{686FAABB-92A4-4F0A-B78B-BB0458A64529}">
      <dgm:prSet/>
      <dgm:spPr/>
      <dgm:t>
        <a:bodyPr/>
        <a:lstStyle/>
        <a:p>
          <a:endParaRPr lang="ru-RU"/>
        </a:p>
      </dgm:t>
    </dgm:pt>
    <dgm:pt modelId="{F56FDCCF-2C62-448F-89C4-D8F1B776AC50}" type="pres">
      <dgm:prSet presAssocID="{A516DFE5-9E7D-4C2F-8EDD-B89686FE83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6B1A9E-E669-4597-9D34-D5116EF983CF}" type="pres">
      <dgm:prSet presAssocID="{4897BDCA-75B9-4E81-856A-071F18260CBD}" presName="vertFlow" presStyleCnt="0"/>
      <dgm:spPr/>
      <dgm:t>
        <a:bodyPr/>
        <a:lstStyle/>
        <a:p>
          <a:endParaRPr lang="ru-RU"/>
        </a:p>
      </dgm:t>
    </dgm:pt>
    <dgm:pt modelId="{B2939294-8A02-4DD5-B3B3-FBCAC2C9B0DB}" type="pres">
      <dgm:prSet presAssocID="{4897BDCA-75B9-4E81-856A-071F18260CBD}" presName="header" presStyleLbl="node1" presStyleIdx="0" presStyleCnt="2"/>
      <dgm:spPr/>
      <dgm:t>
        <a:bodyPr/>
        <a:lstStyle/>
        <a:p>
          <a:endParaRPr lang="ru-RU"/>
        </a:p>
      </dgm:t>
    </dgm:pt>
    <dgm:pt modelId="{47441545-381C-435F-9A46-C8ACCAD59E40}" type="pres">
      <dgm:prSet presAssocID="{E2570B8A-59F9-4281-A6E7-6AD76C17FD52}" presName="parTrans" presStyleLbl="sibTrans2D1" presStyleIdx="0" presStyleCnt="4"/>
      <dgm:spPr/>
      <dgm:t>
        <a:bodyPr/>
        <a:lstStyle/>
        <a:p>
          <a:endParaRPr lang="ru-RU"/>
        </a:p>
      </dgm:t>
    </dgm:pt>
    <dgm:pt modelId="{661E6481-7181-4845-928D-0A8AD429ADA0}" type="pres">
      <dgm:prSet presAssocID="{8E01D73C-2313-4E68-B9BE-14F7E4B4DB74}" presName="child" presStyleLbl="alignAccFollow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861B78-D439-439D-95A7-1C8CA79599CB}" type="pres">
      <dgm:prSet presAssocID="{EA881E44-64CD-4E37-BE88-B7A1973E6859}" presName="sibTrans" presStyleLbl="sibTrans2D1" presStyleIdx="1" presStyleCnt="4"/>
      <dgm:spPr/>
      <dgm:t>
        <a:bodyPr/>
        <a:lstStyle/>
        <a:p>
          <a:endParaRPr lang="ru-RU"/>
        </a:p>
      </dgm:t>
    </dgm:pt>
    <dgm:pt modelId="{49CEBB74-9D07-4824-B264-3997569FE3C3}" type="pres">
      <dgm:prSet presAssocID="{CB373B7D-415C-4588-B9E6-3A5FAF59DE89}" presName="child" presStyleLbl="alignAccFollow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0A89CA-48D1-4705-BB22-2E2E92B4C47A}" type="pres">
      <dgm:prSet presAssocID="{4897BDCA-75B9-4E81-856A-071F18260CBD}" presName="hSp" presStyleCnt="0"/>
      <dgm:spPr/>
      <dgm:t>
        <a:bodyPr/>
        <a:lstStyle/>
        <a:p>
          <a:endParaRPr lang="ru-RU"/>
        </a:p>
      </dgm:t>
    </dgm:pt>
    <dgm:pt modelId="{E82A2C11-B340-4B89-B21C-9EBD85A3EAE5}" type="pres">
      <dgm:prSet presAssocID="{C1888D1F-978C-482E-8062-3177E6BA68BA}" presName="vertFlow" presStyleCnt="0"/>
      <dgm:spPr/>
      <dgm:t>
        <a:bodyPr/>
        <a:lstStyle/>
        <a:p>
          <a:endParaRPr lang="ru-RU"/>
        </a:p>
      </dgm:t>
    </dgm:pt>
    <dgm:pt modelId="{14D4E975-3411-4227-A8AE-91E2A619D83C}" type="pres">
      <dgm:prSet presAssocID="{C1888D1F-978C-482E-8062-3177E6BA68BA}" presName="header" presStyleLbl="node1" presStyleIdx="1" presStyleCnt="2"/>
      <dgm:spPr/>
      <dgm:t>
        <a:bodyPr/>
        <a:lstStyle/>
        <a:p>
          <a:endParaRPr lang="ru-RU"/>
        </a:p>
      </dgm:t>
    </dgm:pt>
    <dgm:pt modelId="{DCB53C2E-5F61-492F-B18A-AB43102A6CE3}" type="pres">
      <dgm:prSet presAssocID="{FB905C0B-5071-4DE4-95CC-FFC3A113170B}" presName="parTrans" presStyleLbl="sibTrans2D1" presStyleIdx="2" presStyleCnt="4"/>
      <dgm:spPr/>
      <dgm:t>
        <a:bodyPr/>
        <a:lstStyle/>
        <a:p>
          <a:endParaRPr lang="ru-RU"/>
        </a:p>
      </dgm:t>
    </dgm:pt>
    <dgm:pt modelId="{350C20AA-71A5-45B5-BCF7-B8BE7321218B}" type="pres">
      <dgm:prSet presAssocID="{B8297B44-D324-46DB-8B72-AED3963246B4}" presName="child" presStyleLbl="alignAccFollow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682C1C-C0C5-4995-A370-A66A300A76F5}" type="pres">
      <dgm:prSet presAssocID="{6678AB86-5778-46C4-ADCE-314BCDE5E737}" presName="sibTrans" presStyleLbl="sibTrans2D1" presStyleIdx="3" presStyleCnt="4"/>
      <dgm:spPr/>
      <dgm:t>
        <a:bodyPr/>
        <a:lstStyle/>
        <a:p>
          <a:endParaRPr lang="ru-RU"/>
        </a:p>
      </dgm:t>
    </dgm:pt>
    <dgm:pt modelId="{3745792E-E861-4C2D-BF43-688423417940}" type="pres">
      <dgm:prSet presAssocID="{01B7162A-8103-49BF-A4F7-992AD8F8A0AD}" presName="child" presStyleLbl="alignAccFollowNode1" presStyleIdx="3" presStyleCnt="4" custScaleY="1741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CF2607-B9F7-43BA-837B-E6BC025C706F}" type="presOf" srcId="{6678AB86-5778-46C4-ADCE-314BCDE5E737}" destId="{94682C1C-C0C5-4995-A370-A66A300A76F5}" srcOrd="0" destOrd="0" presId="urn:microsoft.com/office/officeart/2005/8/layout/lProcess1"/>
    <dgm:cxn modelId="{CE9946C6-CCCD-45E3-A3DA-73DC07600644}" type="presOf" srcId="{EA881E44-64CD-4E37-BE88-B7A1973E6859}" destId="{B5861B78-D439-439D-95A7-1C8CA79599CB}" srcOrd="0" destOrd="0" presId="urn:microsoft.com/office/officeart/2005/8/layout/lProcess1"/>
    <dgm:cxn modelId="{54823791-B45D-40A6-99F7-3206B5DFCEF0}" srcId="{C1888D1F-978C-482E-8062-3177E6BA68BA}" destId="{B8297B44-D324-46DB-8B72-AED3963246B4}" srcOrd="0" destOrd="0" parTransId="{FB905C0B-5071-4DE4-95CC-FFC3A113170B}" sibTransId="{6678AB86-5778-46C4-ADCE-314BCDE5E737}"/>
    <dgm:cxn modelId="{690A748D-81FE-47B2-8FA3-3B1FD4043B61}" type="presOf" srcId="{B8297B44-D324-46DB-8B72-AED3963246B4}" destId="{350C20AA-71A5-45B5-BCF7-B8BE7321218B}" srcOrd="0" destOrd="0" presId="urn:microsoft.com/office/officeart/2005/8/layout/lProcess1"/>
    <dgm:cxn modelId="{5CCBCE07-73B5-44A2-AACB-3439B8EB1697}" srcId="{4897BDCA-75B9-4E81-856A-071F18260CBD}" destId="{8E01D73C-2313-4E68-B9BE-14F7E4B4DB74}" srcOrd="0" destOrd="0" parTransId="{E2570B8A-59F9-4281-A6E7-6AD76C17FD52}" sibTransId="{EA881E44-64CD-4E37-BE88-B7A1973E6859}"/>
    <dgm:cxn modelId="{686FAABB-92A4-4F0A-B78B-BB0458A64529}" srcId="{C1888D1F-978C-482E-8062-3177E6BA68BA}" destId="{01B7162A-8103-49BF-A4F7-992AD8F8A0AD}" srcOrd="1" destOrd="0" parTransId="{3AD5DA1E-335E-43A4-9DF7-574DF9AA6ACF}" sibTransId="{166095DB-762E-462C-8CAC-61E05B1C68EB}"/>
    <dgm:cxn modelId="{EEB3BE2A-5C4B-4190-BB6E-568BC880443E}" type="presOf" srcId="{E2570B8A-59F9-4281-A6E7-6AD76C17FD52}" destId="{47441545-381C-435F-9A46-C8ACCAD59E40}" srcOrd="0" destOrd="0" presId="urn:microsoft.com/office/officeart/2005/8/layout/lProcess1"/>
    <dgm:cxn modelId="{17A87E57-8185-4CD2-8531-35814DD37540}" type="presOf" srcId="{CB373B7D-415C-4588-B9E6-3A5FAF59DE89}" destId="{49CEBB74-9D07-4824-B264-3997569FE3C3}" srcOrd="0" destOrd="0" presId="urn:microsoft.com/office/officeart/2005/8/layout/lProcess1"/>
    <dgm:cxn modelId="{4FB3EE47-CB11-4AEF-86D7-31F4BD31F70B}" type="presOf" srcId="{8E01D73C-2313-4E68-B9BE-14F7E4B4DB74}" destId="{661E6481-7181-4845-928D-0A8AD429ADA0}" srcOrd="0" destOrd="0" presId="urn:microsoft.com/office/officeart/2005/8/layout/lProcess1"/>
    <dgm:cxn modelId="{9FE5AED7-2EF3-4ECC-B736-E48D1CD26D08}" type="presOf" srcId="{A516DFE5-9E7D-4C2F-8EDD-B89686FE836D}" destId="{F56FDCCF-2C62-448F-89C4-D8F1B776AC50}" srcOrd="0" destOrd="0" presId="urn:microsoft.com/office/officeart/2005/8/layout/lProcess1"/>
    <dgm:cxn modelId="{946BFE84-F09C-4CE8-8615-4E74A091E6B8}" type="presOf" srcId="{FB905C0B-5071-4DE4-95CC-FFC3A113170B}" destId="{DCB53C2E-5F61-492F-B18A-AB43102A6CE3}" srcOrd="0" destOrd="0" presId="urn:microsoft.com/office/officeart/2005/8/layout/lProcess1"/>
    <dgm:cxn modelId="{1D6A53DA-CB09-479F-819F-FFC2CFDDF737}" type="presOf" srcId="{01B7162A-8103-49BF-A4F7-992AD8F8A0AD}" destId="{3745792E-E861-4C2D-BF43-688423417940}" srcOrd="0" destOrd="0" presId="urn:microsoft.com/office/officeart/2005/8/layout/lProcess1"/>
    <dgm:cxn modelId="{279BA25A-E1B7-49DA-8971-69BF65B760BE}" srcId="{A516DFE5-9E7D-4C2F-8EDD-B89686FE836D}" destId="{C1888D1F-978C-482E-8062-3177E6BA68BA}" srcOrd="1" destOrd="0" parTransId="{4CD16CD5-0914-4159-A920-FEABA07D9A2F}" sibTransId="{566F710D-1A42-4A4D-8745-31A54497CEF2}"/>
    <dgm:cxn modelId="{2EA62441-F7BB-453E-AC38-F413B09ED42D}" srcId="{4897BDCA-75B9-4E81-856A-071F18260CBD}" destId="{CB373B7D-415C-4588-B9E6-3A5FAF59DE89}" srcOrd="1" destOrd="0" parTransId="{E013F21A-00D6-484C-AE09-FA9378689707}" sibTransId="{F9AF8238-0DF3-41CE-9974-A5E7DB274344}"/>
    <dgm:cxn modelId="{0798D4D0-DC23-404C-B6ED-3BA152FD2437}" type="presOf" srcId="{C1888D1F-978C-482E-8062-3177E6BA68BA}" destId="{14D4E975-3411-4227-A8AE-91E2A619D83C}" srcOrd="0" destOrd="0" presId="urn:microsoft.com/office/officeart/2005/8/layout/lProcess1"/>
    <dgm:cxn modelId="{B11DC289-76F7-4F55-8F0D-D96E30122CF0}" type="presOf" srcId="{4897BDCA-75B9-4E81-856A-071F18260CBD}" destId="{B2939294-8A02-4DD5-B3B3-FBCAC2C9B0DB}" srcOrd="0" destOrd="0" presId="urn:microsoft.com/office/officeart/2005/8/layout/lProcess1"/>
    <dgm:cxn modelId="{F380FE03-27AF-4F3F-90FA-B35EB964969C}" srcId="{A516DFE5-9E7D-4C2F-8EDD-B89686FE836D}" destId="{4897BDCA-75B9-4E81-856A-071F18260CBD}" srcOrd="0" destOrd="0" parTransId="{40FE3581-547C-4B95-9BF3-3E5D20E3205A}" sibTransId="{799F9860-D548-4B52-99A4-26913366C5E3}"/>
    <dgm:cxn modelId="{2BB2DC1D-FA31-4564-9842-78C3C209CBF1}" type="presParOf" srcId="{F56FDCCF-2C62-448F-89C4-D8F1B776AC50}" destId="{CC6B1A9E-E669-4597-9D34-D5116EF983CF}" srcOrd="0" destOrd="0" presId="urn:microsoft.com/office/officeart/2005/8/layout/lProcess1"/>
    <dgm:cxn modelId="{54EE1332-A99C-4021-A99E-D8A762812C61}" type="presParOf" srcId="{CC6B1A9E-E669-4597-9D34-D5116EF983CF}" destId="{B2939294-8A02-4DD5-B3B3-FBCAC2C9B0DB}" srcOrd="0" destOrd="0" presId="urn:microsoft.com/office/officeart/2005/8/layout/lProcess1"/>
    <dgm:cxn modelId="{1643B4BE-B9B2-4F8E-AA98-C92384EA8D5F}" type="presParOf" srcId="{CC6B1A9E-E669-4597-9D34-D5116EF983CF}" destId="{47441545-381C-435F-9A46-C8ACCAD59E40}" srcOrd="1" destOrd="0" presId="urn:microsoft.com/office/officeart/2005/8/layout/lProcess1"/>
    <dgm:cxn modelId="{E8CD2FD0-BF72-44E6-9171-CA61B724E387}" type="presParOf" srcId="{CC6B1A9E-E669-4597-9D34-D5116EF983CF}" destId="{661E6481-7181-4845-928D-0A8AD429ADA0}" srcOrd="2" destOrd="0" presId="urn:microsoft.com/office/officeart/2005/8/layout/lProcess1"/>
    <dgm:cxn modelId="{91AAB39F-6C66-4244-BD60-15DCCDC48066}" type="presParOf" srcId="{CC6B1A9E-E669-4597-9D34-D5116EF983CF}" destId="{B5861B78-D439-439D-95A7-1C8CA79599CB}" srcOrd="3" destOrd="0" presId="urn:microsoft.com/office/officeart/2005/8/layout/lProcess1"/>
    <dgm:cxn modelId="{FCBF05CE-7D37-407D-9E25-E15060E07B60}" type="presParOf" srcId="{CC6B1A9E-E669-4597-9D34-D5116EF983CF}" destId="{49CEBB74-9D07-4824-B264-3997569FE3C3}" srcOrd="4" destOrd="0" presId="urn:microsoft.com/office/officeart/2005/8/layout/lProcess1"/>
    <dgm:cxn modelId="{702A87EC-44F4-48C7-A162-7E9E2E128E63}" type="presParOf" srcId="{F56FDCCF-2C62-448F-89C4-D8F1B776AC50}" destId="{D40A89CA-48D1-4705-BB22-2E2E92B4C47A}" srcOrd="1" destOrd="0" presId="urn:microsoft.com/office/officeart/2005/8/layout/lProcess1"/>
    <dgm:cxn modelId="{2C4C4971-2361-485B-B649-F3C8ED2A48DB}" type="presParOf" srcId="{F56FDCCF-2C62-448F-89C4-D8F1B776AC50}" destId="{E82A2C11-B340-4B89-B21C-9EBD85A3EAE5}" srcOrd="2" destOrd="0" presId="urn:microsoft.com/office/officeart/2005/8/layout/lProcess1"/>
    <dgm:cxn modelId="{B4F65AC7-EF55-4DCC-B2B3-22A328465401}" type="presParOf" srcId="{E82A2C11-B340-4B89-B21C-9EBD85A3EAE5}" destId="{14D4E975-3411-4227-A8AE-91E2A619D83C}" srcOrd="0" destOrd="0" presId="urn:microsoft.com/office/officeart/2005/8/layout/lProcess1"/>
    <dgm:cxn modelId="{669A24E2-D369-45CE-AA8C-324FAD8C396A}" type="presParOf" srcId="{E82A2C11-B340-4B89-B21C-9EBD85A3EAE5}" destId="{DCB53C2E-5F61-492F-B18A-AB43102A6CE3}" srcOrd="1" destOrd="0" presId="urn:microsoft.com/office/officeart/2005/8/layout/lProcess1"/>
    <dgm:cxn modelId="{54519D37-F911-4F4E-AF4C-6B47C7BCCEB0}" type="presParOf" srcId="{E82A2C11-B340-4B89-B21C-9EBD85A3EAE5}" destId="{350C20AA-71A5-45B5-BCF7-B8BE7321218B}" srcOrd="2" destOrd="0" presId="urn:microsoft.com/office/officeart/2005/8/layout/lProcess1"/>
    <dgm:cxn modelId="{AFF05CDD-DF3B-48FA-B482-EA149647175B}" type="presParOf" srcId="{E82A2C11-B340-4B89-B21C-9EBD85A3EAE5}" destId="{94682C1C-C0C5-4995-A370-A66A300A76F5}" srcOrd="3" destOrd="0" presId="urn:microsoft.com/office/officeart/2005/8/layout/lProcess1"/>
    <dgm:cxn modelId="{FAF39758-502D-4F15-9353-4C0A4DB91713}" type="presParOf" srcId="{E82A2C11-B340-4B89-B21C-9EBD85A3EAE5}" destId="{3745792E-E861-4C2D-BF43-688423417940}" srcOrd="4" destOrd="0" presId="urn:microsoft.com/office/officeart/2005/8/layout/lProcess1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A3A517-09C4-4FCD-A709-63F66C2968DB}" type="doc">
      <dgm:prSet loTypeId="urn:microsoft.com/office/officeart/2005/8/layout/vList6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1FF6302-803F-4BFC-9707-46E0B42B325E}">
      <dgm:prSet phldrT="[Текст]" custT="1"/>
      <dgm:spPr/>
      <dgm:t>
        <a:bodyPr/>
        <a:lstStyle/>
        <a:p>
          <a:pPr algn="l"/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Блок 1. 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КОМАНДНОЕ ЛИДЕРСТВО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F2808E-8BC7-4093-B09C-C673A94358EC}" type="parTrans" cxnId="{32DC779C-4D23-4E89-89CE-D65A0A040BAD}">
      <dgm:prSet/>
      <dgm:spPr/>
      <dgm:t>
        <a:bodyPr/>
        <a:lstStyle/>
        <a:p>
          <a:endParaRPr lang="ru-RU"/>
        </a:p>
      </dgm:t>
    </dgm:pt>
    <dgm:pt modelId="{29D144F2-06E6-4B0B-94DF-DDC369C0997A}" type="sibTrans" cxnId="{32DC779C-4D23-4E89-89CE-D65A0A040BAD}">
      <dgm:prSet/>
      <dgm:spPr/>
      <dgm:t>
        <a:bodyPr/>
        <a:lstStyle/>
        <a:p>
          <a:endParaRPr lang="ru-RU"/>
        </a:p>
      </dgm:t>
    </dgm:pt>
    <dgm:pt modelId="{5BF22F9B-AFFD-4423-9A92-91DE248125C5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Организационное поведение и лидерство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4E3D7F-7BEA-42B8-8064-B53BF161E7B0}" type="parTrans" cxnId="{4C7801E6-F2E2-4DFA-97B6-D372A3876E80}">
      <dgm:prSet/>
      <dgm:spPr/>
      <dgm:t>
        <a:bodyPr/>
        <a:lstStyle/>
        <a:p>
          <a:endParaRPr lang="ru-RU"/>
        </a:p>
      </dgm:t>
    </dgm:pt>
    <dgm:pt modelId="{185255EB-56B4-4F59-9F6F-D45651C3C4B2}" type="sibTrans" cxnId="{4C7801E6-F2E2-4DFA-97B6-D372A3876E80}">
      <dgm:prSet/>
      <dgm:spPr/>
      <dgm:t>
        <a:bodyPr/>
        <a:lstStyle/>
        <a:p>
          <a:endParaRPr lang="ru-RU"/>
        </a:p>
      </dgm:t>
    </dgm:pt>
    <dgm:pt modelId="{86E030FE-00AA-4375-992E-938F7D746B80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Навыки эффективного руководителя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2E13CE-6127-4EF7-8D9B-823734401BEC}" type="parTrans" cxnId="{08AA2351-0B34-49EB-8F77-4083EC00E208}">
      <dgm:prSet/>
      <dgm:spPr/>
      <dgm:t>
        <a:bodyPr/>
        <a:lstStyle/>
        <a:p>
          <a:endParaRPr lang="ru-RU"/>
        </a:p>
      </dgm:t>
    </dgm:pt>
    <dgm:pt modelId="{6C6DD987-7EA1-4168-B20F-CF95BF940240}" type="sibTrans" cxnId="{08AA2351-0B34-49EB-8F77-4083EC00E208}">
      <dgm:prSet/>
      <dgm:spPr/>
      <dgm:t>
        <a:bodyPr/>
        <a:lstStyle/>
        <a:p>
          <a:endParaRPr lang="ru-RU"/>
        </a:p>
      </dgm:t>
    </dgm:pt>
    <dgm:pt modelId="{B13B309A-76AC-43A0-9C0D-626F8759100B}">
      <dgm:prSet phldrT="[Текст]" custT="1"/>
      <dgm:spPr/>
      <dgm:t>
        <a:bodyPr/>
        <a:lstStyle/>
        <a:p>
          <a:pPr algn="l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Блок 2.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ПРЕДПРИНИМА ТЕЛЬСКИЙ ПОДХОД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05F0E2-93DB-436B-B403-04CD18A9E72D}" type="parTrans" cxnId="{D12BB1A0-6F61-4E72-9085-B33DB61EBE78}">
      <dgm:prSet/>
      <dgm:spPr/>
      <dgm:t>
        <a:bodyPr/>
        <a:lstStyle/>
        <a:p>
          <a:endParaRPr lang="ru-RU"/>
        </a:p>
      </dgm:t>
    </dgm:pt>
    <dgm:pt modelId="{04057733-B914-42E2-BBE4-5575A7E20A37}" type="sibTrans" cxnId="{D12BB1A0-6F61-4E72-9085-B33DB61EBE78}">
      <dgm:prSet/>
      <dgm:spPr/>
      <dgm:t>
        <a:bodyPr/>
        <a:lstStyle/>
        <a:p>
          <a:endParaRPr lang="ru-RU"/>
        </a:p>
      </dgm:t>
    </dgm:pt>
    <dgm:pt modelId="{FF92321E-8D62-4FA5-B30D-BD28774598B5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Предпринимательское лидерство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92368C-15E5-4901-A2F0-E77BA609C679}" type="parTrans" cxnId="{130C3512-D974-46CC-BFC6-41790E57DBCB}">
      <dgm:prSet/>
      <dgm:spPr/>
      <dgm:t>
        <a:bodyPr/>
        <a:lstStyle/>
        <a:p>
          <a:endParaRPr lang="ru-RU"/>
        </a:p>
      </dgm:t>
    </dgm:pt>
    <dgm:pt modelId="{F826CA71-659F-479B-8A2F-DA6AD3EC3C21}" type="sibTrans" cxnId="{130C3512-D974-46CC-BFC6-41790E57DBCB}">
      <dgm:prSet/>
      <dgm:spPr/>
      <dgm:t>
        <a:bodyPr/>
        <a:lstStyle/>
        <a:p>
          <a:endParaRPr lang="ru-RU"/>
        </a:p>
      </dgm:t>
    </dgm:pt>
    <dgm:pt modelId="{9F7FECCF-887E-4464-B229-F1EE146C5A24}">
      <dgm:prSet custT="1"/>
      <dgm:spPr/>
      <dgm:t>
        <a:bodyPr/>
        <a:lstStyle/>
        <a:p>
          <a:pPr algn="l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Блок 3. ПЛАТФОРМА РАЗВИТИЯ БИЗНЕСА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903A05-0F76-4752-8977-B5F958CD672D}" type="parTrans" cxnId="{26593615-E4CE-47F5-A42F-91D10DDF5A89}">
      <dgm:prSet/>
      <dgm:spPr/>
      <dgm:t>
        <a:bodyPr/>
        <a:lstStyle/>
        <a:p>
          <a:endParaRPr lang="ru-RU"/>
        </a:p>
      </dgm:t>
    </dgm:pt>
    <dgm:pt modelId="{C1D3A175-4B79-448A-BDA2-D0542F9F6B8A}" type="sibTrans" cxnId="{26593615-E4CE-47F5-A42F-91D10DDF5A89}">
      <dgm:prSet/>
      <dgm:spPr/>
      <dgm:t>
        <a:bodyPr/>
        <a:lstStyle/>
        <a:p>
          <a:endParaRPr lang="ru-RU"/>
        </a:p>
      </dgm:t>
    </dgm:pt>
    <dgm:pt modelId="{DEA06747-649F-40DE-AF0F-99C4B3732DA0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Эффективные коммуникации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78462C-2DCC-48F0-ADF9-EF8612B1C3D5}" type="parTrans" cxnId="{BC332E64-CE8A-49C2-BC43-63110ACEA62F}">
      <dgm:prSet/>
      <dgm:spPr/>
      <dgm:t>
        <a:bodyPr/>
        <a:lstStyle/>
        <a:p>
          <a:endParaRPr lang="ru-RU"/>
        </a:p>
      </dgm:t>
    </dgm:pt>
    <dgm:pt modelId="{FCE0631D-0151-48FF-A4A2-66ED2B0B7DC1}" type="sibTrans" cxnId="{BC332E64-CE8A-49C2-BC43-63110ACEA62F}">
      <dgm:prSet/>
      <dgm:spPr/>
      <dgm:t>
        <a:bodyPr/>
        <a:lstStyle/>
        <a:p>
          <a:endParaRPr lang="ru-RU"/>
        </a:p>
      </dgm:t>
    </dgm:pt>
    <dgm:pt modelId="{74F32A84-F6F6-425F-8817-B89959C1A3D6}">
      <dgm:prSet phldrT="[Текст]" custT="1"/>
      <dgm:spPr/>
      <dgm:t>
        <a:bodyPr/>
        <a:lstStyle/>
        <a:p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Командообразование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3CF91C-82FF-48E0-B0A8-930723363CFC}" type="parTrans" cxnId="{994A69A8-0C2C-45BB-B25E-E655434514F6}">
      <dgm:prSet/>
      <dgm:spPr/>
      <dgm:t>
        <a:bodyPr/>
        <a:lstStyle/>
        <a:p>
          <a:endParaRPr lang="ru-RU"/>
        </a:p>
      </dgm:t>
    </dgm:pt>
    <dgm:pt modelId="{61E2D8D1-1460-4AC9-890E-69AE8C72CF1B}" type="sibTrans" cxnId="{994A69A8-0C2C-45BB-B25E-E655434514F6}">
      <dgm:prSet/>
      <dgm:spPr/>
      <dgm:t>
        <a:bodyPr/>
        <a:lstStyle/>
        <a:p>
          <a:endParaRPr lang="ru-RU"/>
        </a:p>
      </dgm:t>
    </dgm:pt>
    <dgm:pt modelId="{AB521B54-69CC-4EB5-9B03-E66018805F81}">
      <dgm:prSet phldrT="[Текст]" custT="1"/>
      <dgm:spPr/>
      <dgm:t>
        <a:bodyPr/>
        <a:lstStyle/>
        <a:p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Кросскультурный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менеджмент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26BFC4-0489-452D-8585-A6BE591894ED}" type="parTrans" cxnId="{3445EC32-8AE6-44E5-9B44-379C24A2558A}">
      <dgm:prSet/>
      <dgm:spPr/>
      <dgm:t>
        <a:bodyPr/>
        <a:lstStyle/>
        <a:p>
          <a:endParaRPr lang="ru-RU"/>
        </a:p>
      </dgm:t>
    </dgm:pt>
    <dgm:pt modelId="{95969F44-B8E1-44AC-9F9A-5816DF23F1AE}" type="sibTrans" cxnId="{3445EC32-8AE6-44E5-9B44-379C24A2558A}">
      <dgm:prSet/>
      <dgm:spPr/>
      <dgm:t>
        <a:bodyPr/>
        <a:lstStyle/>
        <a:p>
          <a:endParaRPr lang="ru-RU"/>
        </a:p>
      </dgm:t>
    </dgm:pt>
    <dgm:pt modelId="{CA69137A-6380-4D64-90FA-CFA970CA7BD0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инноваций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63D59C-67B6-432E-9F16-BB374623CE04}" type="parTrans" cxnId="{4CFD8BB4-2C6A-4BAC-88F9-3904C29074F3}">
      <dgm:prSet/>
      <dgm:spPr/>
      <dgm:t>
        <a:bodyPr/>
        <a:lstStyle/>
        <a:p>
          <a:endParaRPr lang="ru-RU"/>
        </a:p>
      </dgm:t>
    </dgm:pt>
    <dgm:pt modelId="{7FD128FD-138F-4D42-A96B-D7EEE3F9D070}" type="sibTrans" cxnId="{4CFD8BB4-2C6A-4BAC-88F9-3904C29074F3}">
      <dgm:prSet/>
      <dgm:spPr/>
      <dgm:t>
        <a:bodyPr/>
        <a:lstStyle/>
        <a:p>
          <a:endParaRPr lang="ru-RU"/>
        </a:p>
      </dgm:t>
    </dgm:pt>
    <dgm:pt modelId="{45DCB475-AB1A-4009-8645-D3D013915C04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Системы разработки новых продуктов и услуг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3DA1A1-0BD8-46D3-A820-17660311F296}" type="parTrans" cxnId="{4870ACF3-3095-45A5-A483-E9C91E8E1726}">
      <dgm:prSet/>
      <dgm:spPr/>
      <dgm:t>
        <a:bodyPr/>
        <a:lstStyle/>
        <a:p>
          <a:endParaRPr lang="ru-RU"/>
        </a:p>
      </dgm:t>
    </dgm:pt>
    <dgm:pt modelId="{D62D1A9C-EE42-4644-A95C-A828002216D9}" type="sibTrans" cxnId="{4870ACF3-3095-45A5-A483-E9C91E8E1726}">
      <dgm:prSet/>
      <dgm:spPr/>
      <dgm:t>
        <a:bodyPr/>
        <a:lstStyle/>
        <a:p>
          <a:endParaRPr lang="ru-RU"/>
        </a:p>
      </dgm:t>
    </dgm:pt>
    <dgm:pt modelId="{AA0EDF85-0308-400C-9E85-26BCCD06EEBB}">
      <dgm:prSet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Финансы		Управление проектами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052402-1753-47E4-9CBD-5F85D720F0B7}" type="parTrans" cxnId="{6BF5078A-3464-4776-822F-25ABFDDBE1D4}">
      <dgm:prSet/>
      <dgm:spPr/>
      <dgm:t>
        <a:bodyPr/>
        <a:lstStyle/>
        <a:p>
          <a:endParaRPr lang="ru-RU"/>
        </a:p>
      </dgm:t>
    </dgm:pt>
    <dgm:pt modelId="{AB0A46B3-4455-4059-AB1B-823F3E90EAA3}" type="sibTrans" cxnId="{6BF5078A-3464-4776-822F-25ABFDDBE1D4}">
      <dgm:prSet/>
      <dgm:spPr/>
      <dgm:t>
        <a:bodyPr/>
        <a:lstStyle/>
        <a:p>
          <a:endParaRPr lang="ru-RU"/>
        </a:p>
      </dgm:t>
    </dgm:pt>
    <dgm:pt modelId="{6007DF8F-CA7A-4805-88D7-6F0E11E2C0C0}">
      <dgm:prSet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Инвестиции                 Риск-менеджмент                     Маркетинг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45155F-1DB4-47C3-AE56-92F155B51D92}" type="parTrans" cxnId="{CB6865D1-EC68-4038-A887-4E18F4103CAF}">
      <dgm:prSet/>
      <dgm:spPr/>
      <dgm:t>
        <a:bodyPr/>
        <a:lstStyle/>
        <a:p>
          <a:endParaRPr lang="ru-RU"/>
        </a:p>
      </dgm:t>
    </dgm:pt>
    <dgm:pt modelId="{13F5DC67-44EF-4A3C-8D89-C87D48B3D65F}" type="sibTrans" cxnId="{CB6865D1-EC68-4038-A887-4E18F4103CAF}">
      <dgm:prSet/>
      <dgm:spPr/>
      <dgm:t>
        <a:bodyPr/>
        <a:lstStyle/>
        <a:p>
          <a:endParaRPr lang="ru-RU"/>
        </a:p>
      </dgm:t>
    </dgm:pt>
    <dgm:pt modelId="{5CA4E595-E68D-468C-897C-6C699119E0F9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Управление персоналом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8059FF-AD7A-4DF9-BA4B-E37FFDA0B799}" type="parTrans" cxnId="{E178D921-D351-4E74-903F-5E4546FB90D5}">
      <dgm:prSet/>
      <dgm:spPr/>
      <dgm:t>
        <a:bodyPr/>
        <a:lstStyle/>
        <a:p>
          <a:endParaRPr lang="ru-RU"/>
        </a:p>
      </dgm:t>
    </dgm:pt>
    <dgm:pt modelId="{3752C402-A8E0-4D41-A79E-4215A422F5C7}" type="sibTrans" cxnId="{E178D921-D351-4E74-903F-5E4546FB90D5}">
      <dgm:prSet/>
      <dgm:spPr/>
      <dgm:t>
        <a:bodyPr/>
        <a:lstStyle/>
        <a:p>
          <a:endParaRPr lang="ru-RU"/>
        </a:p>
      </dgm:t>
    </dgm:pt>
    <dgm:pt modelId="{709FF2F3-F8B2-4E0B-86BC-06BF887F4BD2}">
      <dgm:prSet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Организация и управление инновационным бизнесом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9301C8-C6AB-4E0B-9929-1C7318C41C20}" type="parTrans" cxnId="{32556314-CE7C-4B14-8665-1E5D546887FD}">
      <dgm:prSet/>
      <dgm:spPr/>
      <dgm:t>
        <a:bodyPr/>
        <a:lstStyle/>
        <a:p>
          <a:endParaRPr lang="ru-RU"/>
        </a:p>
      </dgm:t>
    </dgm:pt>
    <dgm:pt modelId="{F8D1B24C-2BFA-4F2F-BCA3-8AC487FB8A16}" type="sibTrans" cxnId="{32556314-CE7C-4B14-8665-1E5D546887FD}">
      <dgm:prSet/>
      <dgm:spPr/>
      <dgm:t>
        <a:bodyPr/>
        <a:lstStyle/>
        <a:p>
          <a:endParaRPr lang="ru-RU"/>
        </a:p>
      </dgm:t>
    </dgm:pt>
    <dgm:pt modelId="{EB80B305-A4CC-4B1A-A8FA-4C06B0702F45}" type="pres">
      <dgm:prSet presAssocID="{05A3A517-09C4-4FCD-A709-63F66C2968D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95455AB-9A60-4D3A-AB51-941196D507E5}" type="pres">
      <dgm:prSet presAssocID="{D1FF6302-803F-4BFC-9707-46E0B42B325E}" presName="linNode" presStyleCnt="0"/>
      <dgm:spPr/>
    </dgm:pt>
    <dgm:pt modelId="{6A587B05-26FE-4046-9FBF-2AAE0EEBC4BE}" type="pres">
      <dgm:prSet presAssocID="{D1FF6302-803F-4BFC-9707-46E0B42B325E}" presName="parentShp" presStyleLbl="node1" presStyleIdx="0" presStyleCnt="3" custScaleX="100000" custScaleY="140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E3D0C8-B1A9-4239-8E57-0435204E761C}" type="pres">
      <dgm:prSet presAssocID="{D1FF6302-803F-4BFC-9707-46E0B42B325E}" presName="childShp" presStyleLbl="bgAccFollowNode1" presStyleIdx="0" presStyleCnt="3" custScaleX="162867" custScaleY="181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7B0C5-85B8-4AF6-9ACC-DBA90464FA5E}" type="pres">
      <dgm:prSet presAssocID="{29D144F2-06E6-4B0B-94DF-DDC369C0997A}" presName="spacing" presStyleCnt="0"/>
      <dgm:spPr/>
    </dgm:pt>
    <dgm:pt modelId="{2E66E0F4-9966-4927-908A-CE4FE66CA2E6}" type="pres">
      <dgm:prSet presAssocID="{B13B309A-76AC-43A0-9C0D-626F8759100B}" presName="linNode" presStyleCnt="0"/>
      <dgm:spPr/>
    </dgm:pt>
    <dgm:pt modelId="{3196BA2C-BF6D-448C-B569-A14694AB6681}" type="pres">
      <dgm:prSet presAssocID="{B13B309A-76AC-43A0-9C0D-626F8759100B}" presName="parentShp" presStyleLbl="node1" presStyleIdx="1" presStyleCnt="3" custScaleX="78814" custLinFactNeighborX="-10170" custLinFactNeighborY="-5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1B9939-71CE-4BCE-B0A7-3AD3E0A33EE7}" type="pres">
      <dgm:prSet presAssocID="{B13B309A-76AC-43A0-9C0D-626F8759100B}" presName="childShp" presStyleLbl="bgAccFollowNode1" presStyleIdx="1" presStyleCnt="3" custScaleX="116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ED1F3-9E75-4858-ABE7-0A77EEBB1D3E}" type="pres">
      <dgm:prSet presAssocID="{04057733-B914-42E2-BBE4-5575A7E20A37}" presName="spacing" presStyleCnt="0"/>
      <dgm:spPr/>
    </dgm:pt>
    <dgm:pt modelId="{FD7248E3-A352-4BF7-B908-422B325D619D}" type="pres">
      <dgm:prSet presAssocID="{9F7FECCF-887E-4464-B229-F1EE146C5A24}" presName="linNode" presStyleCnt="0"/>
      <dgm:spPr/>
    </dgm:pt>
    <dgm:pt modelId="{E64CF613-58E4-446F-BD99-05603CBDAC43}" type="pres">
      <dgm:prSet presAssocID="{9F7FECCF-887E-4464-B229-F1EE146C5A24}" presName="parentShp" presStyleLbl="node1" presStyleIdx="2" presStyleCnt="3" custScaleX="74576" custLinFactNeighborX="-18644" custLinFactNeighborY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CEBC84-1310-49C5-A9B4-747AE0A274A7}" type="pres">
      <dgm:prSet presAssocID="{9F7FECCF-887E-4464-B229-F1EE146C5A24}" presName="childShp" presStyleLbl="bgAccFollowNode1" presStyleIdx="2" presStyleCnt="3" custScaleX="111864" custScaleY="135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F5078A-3464-4776-822F-25ABFDDBE1D4}" srcId="{9F7FECCF-887E-4464-B229-F1EE146C5A24}" destId="{AA0EDF85-0308-400C-9E85-26BCCD06EEBB}" srcOrd="0" destOrd="0" parTransId="{40052402-1753-47E4-9CBD-5F85D720F0B7}" sibTransId="{AB0A46B3-4455-4059-AB1B-823F3E90EAA3}"/>
    <dgm:cxn modelId="{4C7801E6-F2E2-4DFA-97B6-D372A3876E80}" srcId="{D1FF6302-803F-4BFC-9707-46E0B42B325E}" destId="{5BF22F9B-AFFD-4423-9A92-91DE248125C5}" srcOrd="0" destOrd="0" parTransId="{524E3D7F-7BEA-42B8-8064-B53BF161E7B0}" sibTransId="{185255EB-56B4-4F59-9F6F-D45651C3C4B2}"/>
    <dgm:cxn modelId="{5A343983-16AB-4CD5-8655-50EF64D068E1}" type="presOf" srcId="{DEA06747-649F-40DE-AF0F-99C4B3732DA0}" destId="{6FE3D0C8-B1A9-4239-8E57-0435204E761C}" srcOrd="0" destOrd="3" presId="urn:microsoft.com/office/officeart/2005/8/layout/vList6"/>
    <dgm:cxn modelId="{32DC779C-4D23-4E89-89CE-D65A0A040BAD}" srcId="{05A3A517-09C4-4FCD-A709-63F66C2968DB}" destId="{D1FF6302-803F-4BFC-9707-46E0B42B325E}" srcOrd="0" destOrd="0" parTransId="{A3F2808E-8BC7-4093-B09C-C673A94358EC}" sibTransId="{29D144F2-06E6-4B0B-94DF-DDC369C0997A}"/>
    <dgm:cxn modelId="{D12BB1A0-6F61-4E72-9085-B33DB61EBE78}" srcId="{05A3A517-09C4-4FCD-A709-63F66C2968DB}" destId="{B13B309A-76AC-43A0-9C0D-626F8759100B}" srcOrd="1" destOrd="0" parTransId="{F305F0E2-93DB-436B-B403-04CD18A9E72D}" sibTransId="{04057733-B914-42E2-BBE4-5575A7E20A37}"/>
    <dgm:cxn modelId="{BC332E64-CE8A-49C2-BC43-63110ACEA62F}" srcId="{D1FF6302-803F-4BFC-9707-46E0B42B325E}" destId="{DEA06747-649F-40DE-AF0F-99C4B3732DA0}" srcOrd="3" destOrd="0" parTransId="{F178462C-2DCC-48F0-ADF9-EF8612B1C3D5}" sibTransId="{FCE0631D-0151-48FF-A4A2-66ED2B0B7DC1}"/>
    <dgm:cxn modelId="{FD18E0BA-45BD-4BF4-9831-9BC6E136DADF}" type="presOf" srcId="{AA0EDF85-0308-400C-9E85-26BCCD06EEBB}" destId="{A6CEBC84-1310-49C5-A9B4-747AE0A274A7}" srcOrd="0" destOrd="0" presId="urn:microsoft.com/office/officeart/2005/8/layout/vList6"/>
    <dgm:cxn modelId="{E178D921-D351-4E74-903F-5E4546FB90D5}" srcId="{D1FF6302-803F-4BFC-9707-46E0B42B325E}" destId="{5CA4E595-E68D-468C-897C-6C699119E0F9}" srcOrd="2" destOrd="0" parTransId="{198059FF-AD7A-4DF9-BA4B-E37FFDA0B799}" sibTransId="{3752C402-A8E0-4D41-A79E-4215A422F5C7}"/>
    <dgm:cxn modelId="{96DB9AE4-E728-4740-82CD-33C2E90D9E52}" type="presOf" srcId="{74F32A84-F6F6-425F-8817-B89959C1A3D6}" destId="{6FE3D0C8-B1A9-4239-8E57-0435204E761C}" srcOrd="0" destOrd="5" presId="urn:microsoft.com/office/officeart/2005/8/layout/vList6"/>
    <dgm:cxn modelId="{C74F107B-6319-4739-AD9B-B6806DACFEBC}" type="presOf" srcId="{5BF22F9B-AFFD-4423-9A92-91DE248125C5}" destId="{6FE3D0C8-B1A9-4239-8E57-0435204E761C}" srcOrd="0" destOrd="0" presId="urn:microsoft.com/office/officeart/2005/8/layout/vList6"/>
    <dgm:cxn modelId="{257288A3-C34B-4713-BE15-EB0BCBEEEDE8}" type="presOf" srcId="{AB521B54-69CC-4EB5-9B03-E66018805F81}" destId="{6FE3D0C8-B1A9-4239-8E57-0435204E761C}" srcOrd="0" destOrd="4" presId="urn:microsoft.com/office/officeart/2005/8/layout/vList6"/>
    <dgm:cxn modelId="{583DCD3A-D72C-40DA-98AC-DC198525F886}" type="presOf" srcId="{86E030FE-00AA-4375-992E-938F7D746B80}" destId="{6FE3D0C8-B1A9-4239-8E57-0435204E761C}" srcOrd="0" destOrd="1" presId="urn:microsoft.com/office/officeart/2005/8/layout/vList6"/>
    <dgm:cxn modelId="{CB6865D1-EC68-4038-A887-4E18F4103CAF}" srcId="{9F7FECCF-887E-4464-B229-F1EE146C5A24}" destId="{6007DF8F-CA7A-4805-88D7-6F0E11E2C0C0}" srcOrd="1" destOrd="0" parTransId="{D145155F-1DB4-47C3-AE56-92F155B51D92}" sibTransId="{13F5DC67-44EF-4A3C-8D89-C87D48B3D65F}"/>
    <dgm:cxn modelId="{26593615-E4CE-47F5-A42F-91D10DDF5A89}" srcId="{05A3A517-09C4-4FCD-A709-63F66C2968DB}" destId="{9F7FECCF-887E-4464-B229-F1EE146C5A24}" srcOrd="2" destOrd="0" parTransId="{3F903A05-0F76-4752-8977-B5F958CD672D}" sibTransId="{C1D3A175-4B79-448A-BDA2-D0542F9F6B8A}"/>
    <dgm:cxn modelId="{8F4A60BA-DC1D-4D8E-A05B-CCB061C60DFF}" type="presOf" srcId="{45DCB475-AB1A-4009-8645-D3D013915C04}" destId="{9E1B9939-71CE-4BCE-B0A7-3AD3E0A33EE7}" srcOrd="0" destOrd="2" presId="urn:microsoft.com/office/officeart/2005/8/layout/vList6"/>
    <dgm:cxn modelId="{4CFD8BB4-2C6A-4BAC-88F9-3904C29074F3}" srcId="{B13B309A-76AC-43A0-9C0D-626F8759100B}" destId="{CA69137A-6380-4D64-90FA-CFA970CA7BD0}" srcOrd="1" destOrd="0" parTransId="{B563D59C-67B6-432E-9F16-BB374623CE04}" sibTransId="{7FD128FD-138F-4D42-A96B-D7EEE3F9D070}"/>
    <dgm:cxn modelId="{994A69A8-0C2C-45BB-B25E-E655434514F6}" srcId="{D1FF6302-803F-4BFC-9707-46E0B42B325E}" destId="{74F32A84-F6F6-425F-8817-B89959C1A3D6}" srcOrd="5" destOrd="0" parTransId="{D43CF91C-82FF-48E0-B0A8-930723363CFC}" sibTransId="{61E2D8D1-1460-4AC9-890E-69AE8C72CF1B}"/>
    <dgm:cxn modelId="{EBFF4CCA-0CA4-4EE6-8909-EBA8E93DDBD8}" type="presOf" srcId="{5CA4E595-E68D-468C-897C-6C699119E0F9}" destId="{6FE3D0C8-B1A9-4239-8E57-0435204E761C}" srcOrd="0" destOrd="2" presId="urn:microsoft.com/office/officeart/2005/8/layout/vList6"/>
    <dgm:cxn modelId="{130C3512-D974-46CC-BFC6-41790E57DBCB}" srcId="{B13B309A-76AC-43A0-9C0D-626F8759100B}" destId="{FF92321E-8D62-4FA5-B30D-BD28774598B5}" srcOrd="0" destOrd="0" parTransId="{BD92368C-15E5-4901-A2F0-E77BA609C679}" sibTransId="{F826CA71-659F-479B-8A2F-DA6AD3EC3C21}"/>
    <dgm:cxn modelId="{0AE0D886-1F6A-43CA-95FF-8A16C3E54104}" type="presOf" srcId="{05A3A517-09C4-4FCD-A709-63F66C2968DB}" destId="{EB80B305-A4CC-4B1A-A8FA-4C06B0702F45}" srcOrd="0" destOrd="0" presId="urn:microsoft.com/office/officeart/2005/8/layout/vList6"/>
    <dgm:cxn modelId="{3445EC32-8AE6-44E5-9B44-379C24A2558A}" srcId="{D1FF6302-803F-4BFC-9707-46E0B42B325E}" destId="{AB521B54-69CC-4EB5-9B03-E66018805F81}" srcOrd="4" destOrd="0" parTransId="{0526BFC4-0489-452D-8585-A6BE591894ED}" sibTransId="{95969F44-B8E1-44AC-9F9A-5816DF23F1AE}"/>
    <dgm:cxn modelId="{4870ACF3-3095-45A5-A483-E9C91E8E1726}" srcId="{B13B309A-76AC-43A0-9C0D-626F8759100B}" destId="{45DCB475-AB1A-4009-8645-D3D013915C04}" srcOrd="2" destOrd="0" parTransId="{193DA1A1-0BD8-46D3-A820-17660311F296}" sibTransId="{D62D1A9C-EE42-4644-A95C-A828002216D9}"/>
    <dgm:cxn modelId="{32556314-CE7C-4B14-8665-1E5D546887FD}" srcId="{9F7FECCF-887E-4464-B229-F1EE146C5A24}" destId="{709FF2F3-F8B2-4E0B-86BC-06BF887F4BD2}" srcOrd="2" destOrd="0" parTransId="{209301C8-C6AB-4E0B-9929-1C7318C41C20}" sibTransId="{F8D1B24C-2BFA-4F2F-BCA3-8AC487FB8A16}"/>
    <dgm:cxn modelId="{AB3DE386-3CD5-4250-B073-25D783AC718E}" type="presOf" srcId="{FF92321E-8D62-4FA5-B30D-BD28774598B5}" destId="{9E1B9939-71CE-4BCE-B0A7-3AD3E0A33EE7}" srcOrd="0" destOrd="0" presId="urn:microsoft.com/office/officeart/2005/8/layout/vList6"/>
    <dgm:cxn modelId="{08AA2351-0B34-49EB-8F77-4083EC00E208}" srcId="{D1FF6302-803F-4BFC-9707-46E0B42B325E}" destId="{86E030FE-00AA-4375-992E-938F7D746B80}" srcOrd="1" destOrd="0" parTransId="{212E13CE-6127-4EF7-8D9B-823734401BEC}" sibTransId="{6C6DD987-7EA1-4168-B20F-CF95BF940240}"/>
    <dgm:cxn modelId="{BE75972E-25B9-4414-9607-4809C7E60201}" type="presOf" srcId="{9F7FECCF-887E-4464-B229-F1EE146C5A24}" destId="{E64CF613-58E4-446F-BD99-05603CBDAC43}" srcOrd="0" destOrd="0" presId="urn:microsoft.com/office/officeart/2005/8/layout/vList6"/>
    <dgm:cxn modelId="{788B6CEE-9A9F-41B1-AFFC-23960973F3D8}" type="presOf" srcId="{CA69137A-6380-4D64-90FA-CFA970CA7BD0}" destId="{9E1B9939-71CE-4BCE-B0A7-3AD3E0A33EE7}" srcOrd="0" destOrd="1" presId="urn:microsoft.com/office/officeart/2005/8/layout/vList6"/>
    <dgm:cxn modelId="{5EACCE05-626A-4A79-9E1F-BEC37EE2D065}" type="presOf" srcId="{B13B309A-76AC-43A0-9C0D-626F8759100B}" destId="{3196BA2C-BF6D-448C-B569-A14694AB6681}" srcOrd="0" destOrd="0" presId="urn:microsoft.com/office/officeart/2005/8/layout/vList6"/>
    <dgm:cxn modelId="{766BD30D-CD52-48BE-ADC2-7A1837531A08}" type="presOf" srcId="{6007DF8F-CA7A-4805-88D7-6F0E11E2C0C0}" destId="{A6CEBC84-1310-49C5-A9B4-747AE0A274A7}" srcOrd="0" destOrd="1" presId="urn:microsoft.com/office/officeart/2005/8/layout/vList6"/>
    <dgm:cxn modelId="{CFB64393-A4C1-49DB-8027-C943B09C199A}" type="presOf" srcId="{D1FF6302-803F-4BFC-9707-46E0B42B325E}" destId="{6A587B05-26FE-4046-9FBF-2AAE0EEBC4BE}" srcOrd="0" destOrd="0" presId="urn:microsoft.com/office/officeart/2005/8/layout/vList6"/>
    <dgm:cxn modelId="{AFD05AE3-CDA2-40DA-9C21-A27590884D3A}" type="presOf" srcId="{709FF2F3-F8B2-4E0B-86BC-06BF887F4BD2}" destId="{A6CEBC84-1310-49C5-A9B4-747AE0A274A7}" srcOrd="0" destOrd="2" presId="urn:microsoft.com/office/officeart/2005/8/layout/vList6"/>
    <dgm:cxn modelId="{CF173FCE-F025-455C-A9AC-5689CCB85C54}" type="presParOf" srcId="{EB80B305-A4CC-4B1A-A8FA-4C06B0702F45}" destId="{895455AB-9A60-4D3A-AB51-941196D507E5}" srcOrd="0" destOrd="0" presId="urn:microsoft.com/office/officeart/2005/8/layout/vList6"/>
    <dgm:cxn modelId="{3310CD0A-1C24-4534-A63F-A180EB22C449}" type="presParOf" srcId="{895455AB-9A60-4D3A-AB51-941196D507E5}" destId="{6A587B05-26FE-4046-9FBF-2AAE0EEBC4BE}" srcOrd="0" destOrd="0" presId="urn:microsoft.com/office/officeart/2005/8/layout/vList6"/>
    <dgm:cxn modelId="{C2433351-BD8B-4203-9882-3252AC360CFD}" type="presParOf" srcId="{895455AB-9A60-4D3A-AB51-941196D507E5}" destId="{6FE3D0C8-B1A9-4239-8E57-0435204E761C}" srcOrd="1" destOrd="0" presId="urn:microsoft.com/office/officeart/2005/8/layout/vList6"/>
    <dgm:cxn modelId="{43875831-7A7E-4BC2-A319-02289EB50E7F}" type="presParOf" srcId="{EB80B305-A4CC-4B1A-A8FA-4C06B0702F45}" destId="{45A7B0C5-85B8-4AF6-9ACC-DBA90464FA5E}" srcOrd="1" destOrd="0" presId="urn:microsoft.com/office/officeart/2005/8/layout/vList6"/>
    <dgm:cxn modelId="{3B98A2EA-9636-4A9C-9207-1AC25353619C}" type="presParOf" srcId="{EB80B305-A4CC-4B1A-A8FA-4C06B0702F45}" destId="{2E66E0F4-9966-4927-908A-CE4FE66CA2E6}" srcOrd="2" destOrd="0" presId="urn:microsoft.com/office/officeart/2005/8/layout/vList6"/>
    <dgm:cxn modelId="{B4E628EA-E4F2-41EF-B3C6-AD36907023CC}" type="presParOf" srcId="{2E66E0F4-9966-4927-908A-CE4FE66CA2E6}" destId="{3196BA2C-BF6D-448C-B569-A14694AB6681}" srcOrd="0" destOrd="0" presId="urn:microsoft.com/office/officeart/2005/8/layout/vList6"/>
    <dgm:cxn modelId="{F1ED7B9B-E2D4-4E5C-BE7A-16C58030C420}" type="presParOf" srcId="{2E66E0F4-9966-4927-908A-CE4FE66CA2E6}" destId="{9E1B9939-71CE-4BCE-B0A7-3AD3E0A33EE7}" srcOrd="1" destOrd="0" presId="urn:microsoft.com/office/officeart/2005/8/layout/vList6"/>
    <dgm:cxn modelId="{537BA703-31D1-47F5-B649-EB60DCD54BE4}" type="presParOf" srcId="{EB80B305-A4CC-4B1A-A8FA-4C06B0702F45}" destId="{DA4ED1F3-9E75-4858-ABE7-0A77EEBB1D3E}" srcOrd="3" destOrd="0" presId="urn:microsoft.com/office/officeart/2005/8/layout/vList6"/>
    <dgm:cxn modelId="{FBB4A989-C028-414B-AB81-1A1EB4A7751C}" type="presParOf" srcId="{EB80B305-A4CC-4B1A-A8FA-4C06B0702F45}" destId="{FD7248E3-A352-4BF7-B908-422B325D619D}" srcOrd="4" destOrd="0" presId="urn:microsoft.com/office/officeart/2005/8/layout/vList6"/>
    <dgm:cxn modelId="{13C728F8-F01D-4EDE-A891-68651873EF4D}" type="presParOf" srcId="{FD7248E3-A352-4BF7-B908-422B325D619D}" destId="{E64CF613-58E4-446F-BD99-05603CBDAC43}" srcOrd="0" destOrd="0" presId="urn:microsoft.com/office/officeart/2005/8/layout/vList6"/>
    <dgm:cxn modelId="{75E47AD0-9522-49DC-AB25-17740141DD60}" type="presParOf" srcId="{FD7248E3-A352-4BF7-B908-422B325D619D}" destId="{A6CEBC84-1310-49C5-A9B4-747AE0A274A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D4E46-5B4F-4899-B3E2-8803EF48F732}">
      <dsp:nvSpPr>
        <dsp:cNvPr id="0" name=""/>
        <dsp:cNvSpPr/>
      </dsp:nvSpPr>
      <dsp:spPr>
        <a:xfrm rot="5400000">
          <a:off x="-232294" y="502510"/>
          <a:ext cx="1548627" cy="1084039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ОЧНЫЙ</a:t>
          </a:r>
          <a:endParaRPr lang="ru-RU" sz="1600" b="1" kern="1200" dirty="0"/>
        </a:p>
      </dsp:txBody>
      <dsp:txXfrm rot="-5400000">
        <a:off x="1" y="812236"/>
        <a:ext cx="1084039" cy="464588"/>
      </dsp:txXfrm>
    </dsp:sp>
    <dsp:sp modelId="{C761DEC2-FB4D-4759-9F1C-C194025D3396}">
      <dsp:nvSpPr>
        <dsp:cNvPr id="0" name=""/>
        <dsp:cNvSpPr/>
      </dsp:nvSpPr>
      <dsp:spPr>
        <a:xfrm rot="5400000">
          <a:off x="3743355" y="-2649388"/>
          <a:ext cx="1527184" cy="6845817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МА «Стратегический менеджмент и инновации» (очная (дневная и вечерняя), 2 года)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</a:rPr>
            <a:t>БАКАЛАВРИАТ «ИННОВАТИКА» (Бакалавр техники и технологий </a:t>
          </a:r>
          <a:r>
            <a:rPr lang="en-US" sz="1400" b="1" kern="1200" dirty="0" err="1" smtClean="0">
              <a:solidFill>
                <a:schemeClr val="tx1"/>
              </a:solidFill>
            </a:rPr>
            <a:t>Btech</a:t>
          </a:r>
          <a:r>
            <a:rPr lang="en-US" sz="1400" b="1" kern="1200" dirty="0" smtClean="0">
              <a:solidFill>
                <a:schemeClr val="tx1"/>
              </a:solidFill>
            </a:rPr>
            <a:t>) </a:t>
          </a:r>
          <a:r>
            <a:rPr lang="en-US" sz="1400" b="1" kern="1200" dirty="0" smtClean="0">
              <a:solidFill>
                <a:srgbClr val="FF0000"/>
              </a:solidFill>
            </a:rPr>
            <a:t>NEW!</a:t>
          </a:r>
          <a:r>
            <a:rPr lang="ru-RU" sz="1400" b="1" kern="1200" dirty="0" smtClean="0">
              <a:solidFill>
                <a:srgbClr val="FF0000"/>
              </a:solidFill>
            </a:rPr>
            <a:t> </a:t>
          </a:r>
          <a:endParaRPr lang="ru-RU" sz="1400" b="1" kern="1200" dirty="0">
            <a:solidFill>
              <a:srgbClr val="FF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Профессиональная переподготовка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Краткосрочное повышение квалификации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Тематические семинары и тренинги</a:t>
          </a:r>
          <a:endParaRPr lang="ru-RU" sz="1400" b="1" kern="1200" dirty="0"/>
        </a:p>
      </dsp:txBody>
      <dsp:txXfrm rot="-5400000">
        <a:off x="1084039" y="84479"/>
        <a:ext cx="6771266" cy="1378082"/>
      </dsp:txXfrm>
    </dsp:sp>
    <dsp:sp modelId="{59D5F138-51BD-4773-BC3E-EDE97442B4DD}">
      <dsp:nvSpPr>
        <dsp:cNvPr id="0" name=""/>
        <dsp:cNvSpPr/>
      </dsp:nvSpPr>
      <dsp:spPr>
        <a:xfrm rot="5400000">
          <a:off x="-232294" y="2052192"/>
          <a:ext cx="1548627" cy="1084039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Очно-заочная</a:t>
          </a:r>
          <a:endParaRPr lang="ru-RU" sz="1500" b="1" kern="1200" dirty="0"/>
        </a:p>
      </dsp:txBody>
      <dsp:txXfrm rot="-5400000">
        <a:off x="1" y="2361918"/>
        <a:ext cx="1084039" cy="464588"/>
      </dsp:txXfrm>
    </dsp:sp>
    <dsp:sp modelId="{F54004C4-1220-42F2-A9C6-E4644E4E5A74}">
      <dsp:nvSpPr>
        <dsp:cNvPr id="0" name=""/>
        <dsp:cNvSpPr/>
      </dsp:nvSpPr>
      <dsp:spPr>
        <a:xfrm rot="5400000">
          <a:off x="3828036" y="-1099706"/>
          <a:ext cx="1357823" cy="6845817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МА «Стратегический менеджмент и инновации» (модульная, 2,5 года)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</a:rPr>
            <a:t>МВА «ЛИДЕРСТВО В ИННОВАЦИЯХ» (вечерняя, модульная, 1,5 года) </a:t>
          </a:r>
          <a:r>
            <a:rPr lang="en-US" sz="1400" b="1" kern="1200" dirty="0" smtClean="0">
              <a:solidFill>
                <a:srgbClr val="FF0000"/>
              </a:solidFill>
            </a:rPr>
            <a:t>NEW!</a:t>
          </a:r>
          <a:endParaRPr lang="ru-RU" sz="1400" kern="1200" dirty="0">
            <a:solidFill>
              <a:srgbClr val="FF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Профессиональная переподготовка  (корпоративные программы и программы свободного набора)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Краткосрочное повышение квалификации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Тематические семинары и тренинги</a:t>
          </a:r>
          <a:endParaRPr lang="ru-RU" sz="1400" b="1" kern="1200" dirty="0"/>
        </a:p>
      </dsp:txBody>
      <dsp:txXfrm rot="-5400000">
        <a:off x="1084040" y="1710573"/>
        <a:ext cx="6779534" cy="1225257"/>
      </dsp:txXfrm>
    </dsp:sp>
    <dsp:sp modelId="{E138C0EB-1A9F-4F04-BE52-03372B96A281}">
      <dsp:nvSpPr>
        <dsp:cNvPr id="0" name=""/>
        <dsp:cNvSpPr/>
      </dsp:nvSpPr>
      <dsp:spPr>
        <a:xfrm rot="5400000">
          <a:off x="-232294" y="3426266"/>
          <a:ext cx="1548627" cy="1084039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On-line</a:t>
          </a:r>
          <a:endParaRPr lang="ru-RU" sz="1600" b="1" kern="1200" dirty="0"/>
        </a:p>
      </dsp:txBody>
      <dsp:txXfrm rot="-5400000">
        <a:off x="1" y="3735992"/>
        <a:ext cx="1084039" cy="464588"/>
      </dsp:txXfrm>
    </dsp:sp>
    <dsp:sp modelId="{F798CAA7-B1F2-4D2A-BF12-FF82E543A32E}">
      <dsp:nvSpPr>
        <dsp:cNvPr id="0" name=""/>
        <dsp:cNvSpPr/>
      </dsp:nvSpPr>
      <dsp:spPr>
        <a:xfrm rot="5400000">
          <a:off x="4003644" y="274367"/>
          <a:ext cx="1006607" cy="6845817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Самостоятельное обучение слушателей по интерактивным курсам  ведущих профессоров и бизнес-консультантов МГУ имени М.В. Ломоносова </a:t>
          </a:r>
          <a:endParaRPr lang="ru-RU" sz="1800" b="1" kern="1200" dirty="0"/>
        </a:p>
      </dsp:txBody>
      <dsp:txXfrm rot="-5400000">
        <a:off x="1084040" y="3243111"/>
        <a:ext cx="6796678" cy="9083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39294-8A02-4DD5-B3B3-FBCAC2C9B0DB}">
      <dsp:nvSpPr>
        <dsp:cNvPr id="0" name=""/>
        <dsp:cNvSpPr/>
      </dsp:nvSpPr>
      <dsp:spPr>
        <a:xfrm>
          <a:off x="2827" y="15775"/>
          <a:ext cx="3631406" cy="907851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Очная (вечерняя) форма обучения</a:t>
          </a:r>
          <a:endParaRPr lang="ru-RU" sz="2300" b="1" kern="1200" dirty="0"/>
        </a:p>
      </dsp:txBody>
      <dsp:txXfrm>
        <a:off x="29417" y="42365"/>
        <a:ext cx="3578226" cy="854671"/>
      </dsp:txXfrm>
    </dsp:sp>
    <dsp:sp modelId="{47441545-381C-435F-9A46-C8ACCAD59E40}">
      <dsp:nvSpPr>
        <dsp:cNvPr id="0" name=""/>
        <dsp:cNvSpPr/>
      </dsp:nvSpPr>
      <dsp:spPr>
        <a:xfrm rot="5400000">
          <a:off x="1739093" y="1003063"/>
          <a:ext cx="158874" cy="158874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1E6481-7181-4845-928D-0A8AD429ADA0}">
      <dsp:nvSpPr>
        <dsp:cNvPr id="0" name=""/>
        <dsp:cNvSpPr/>
      </dsp:nvSpPr>
      <dsp:spPr>
        <a:xfrm>
          <a:off x="2827" y="1241374"/>
          <a:ext cx="3631406" cy="907851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Срок обучения – 2 года       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(4 семестра)</a:t>
          </a:r>
          <a:endParaRPr lang="ru-RU" sz="2300" b="1" kern="1200" dirty="0"/>
        </a:p>
      </dsp:txBody>
      <dsp:txXfrm>
        <a:off x="29417" y="1267964"/>
        <a:ext cx="3578226" cy="854671"/>
      </dsp:txXfrm>
    </dsp:sp>
    <dsp:sp modelId="{B5861B78-D439-439D-95A7-1C8CA79599CB}">
      <dsp:nvSpPr>
        <dsp:cNvPr id="0" name=""/>
        <dsp:cNvSpPr/>
      </dsp:nvSpPr>
      <dsp:spPr>
        <a:xfrm rot="5400000">
          <a:off x="1739093" y="2228663"/>
          <a:ext cx="158874" cy="158874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CEBB74-9D07-4824-B264-3997569FE3C3}">
      <dsp:nvSpPr>
        <dsp:cNvPr id="0" name=""/>
        <dsp:cNvSpPr/>
      </dsp:nvSpPr>
      <dsp:spPr>
        <a:xfrm>
          <a:off x="2827" y="2466974"/>
          <a:ext cx="3631406" cy="907851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Стоимость обучения –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162 500 рублей/семестр</a:t>
          </a:r>
          <a:endParaRPr lang="ru-RU" sz="2300" b="1" kern="1200" dirty="0"/>
        </a:p>
      </dsp:txBody>
      <dsp:txXfrm>
        <a:off x="29417" y="2493564"/>
        <a:ext cx="3578226" cy="854671"/>
      </dsp:txXfrm>
    </dsp:sp>
    <dsp:sp modelId="{14D4E975-3411-4227-A8AE-91E2A619D83C}">
      <dsp:nvSpPr>
        <dsp:cNvPr id="0" name=""/>
        <dsp:cNvSpPr/>
      </dsp:nvSpPr>
      <dsp:spPr>
        <a:xfrm>
          <a:off x="4142630" y="15775"/>
          <a:ext cx="3631406" cy="907851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Очно-заочная (модульная)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форма обучения</a:t>
          </a:r>
          <a:endParaRPr lang="ru-RU" sz="2300" b="1" kern="1200" dirty="0"/>
        </a:p>
      </dsp:txBody>
      <dsp:txXfrm>
        <a:off x="4169220" y="42365"/>
        <a:ext cx="3578226" cy="854671"/>
      </dsp:txXfrm>
    </dsp:sp>
    <dsp:sp modelId="{DCB53C2E-5F61-492F-B18A-AB43102A6CE3}">
      <dsp:nvSpPr>
        <dsp:cNvPr id="0" name=""/>
        <dsp:cNvSpPr/>
      </dsp:nvSpPr>
      <dsp:spPr>
        <a:xfrm rot="5400000">
          <a:off x="5878896" y="1003063"/>
          <a:ext cx="158874" cy="158874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0C20AA-71A5-45B5-BCF7-B8BE7321218B}">
      <dsp:nvSpPr>
        <dsp:cNvPr id="0" name=""/>
        <dsp:cNvSpPr/>
      </dsp:nvSpPr>
      <dsp:spPr>
        <a:xfrm>
          <a:off x="4142630" y="1241374"/>
          <a:ext cx="3631406" cy="907851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Срок обучения – 2 г. 4 м.   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(5 семестров)</a:t>
          </a:r>
          <a:endParaRPr lang="ru-RU" sz="2300" kern="1200" dirty="0"/>
        </a:p>
      </dsp:txBody>
      <dsp:txXfrm>
        <a:off x="4169220" y="1267964"/>
        <a:ext cx="3578226" cy="854671"/>
      </dsp:txXfrm>
    </dsp:sp>
    <dsp:sp modelId="{94682C1C-C0C5-4995-A370-A66A300A76F5}">
      <dsp:nvSpPr>
        <dsp:cNvPr id="0" name=""/>
        <dsp:cNvSpPr/>
      </dsp:nvSpPr>
      <dsp:spPr>
        <a:xfrm rot="5400000">
          <a:off x="5878896" y="2228663"/>
          <a:ext cx="158874" cy="158874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45792E-E861-4C2D-BF43-688423417940}">
      <dsp:nvSpPr>
        <dsp:cNvPr id="0" name=""/>
        <dsp:cNvSpPr/>
      </dsp:nvSpPr>
      <dsp:spPr>
        <a:xfrm>
          <a:off x="4142630" y="2466974"/>
          <a:ext cx="3631406" cy="158125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Стоимость обучения –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(95 000 рублей/семестр)</a:t>
          </a:r>
          <a:endParaRPr lang="ru-RU" sz="2300" kern="1200" dirty="0"/>
        </a:p>
      </dsp:txBody>
      <dsp:txXfrm>
        <a:off x="4188943" y="2513287"/>
        <a:ext cx="3538780" cy="14886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3D0C8-B1A9-4239-8E57-0435204E761C}">
      <dsp:nvSpPr>
        <dsp:cNvPr id="0" name=""/>
        <dsp:cNvSpPr/>
      </dsp:nvSpPr>
      <dsp:spPr>
        <a:xfrm>
          <a:off x="2469170" y="2173"/>
          <a:ext cx="6024707" cy="21005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Организационное поведение и лидерство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Навыки эффективного руководителя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Управление персоналом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Эффективные коммуникации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Кросскультурный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менеджмент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Командообразование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69170" y="264742"/>
        <a:ext cx="5237000" cy="1575415"/>
      </dsp:txXfrm>
    </dsp:sp>
    <dsp:sp modelId="{6A587B05-26FE-4046-9FBF-2AAE0EEBC4BE}">
      <dsp:nvSpPr>
        <dsp:cNvPr id="0" name=""/>
        <dsp:cNvSpPr/>
      </dsp:nvSpPr>
      <dsp:spPr>
        <a:xfrm>
          <a:off x="3065" y="239178"/>
          <a:ext cx="2466105" cy="162654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Блок 1. 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КОМАНДНОЕ ЛИДЕРСТВО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466" y="318579"/>
        <a:ext cx="2307303" cy="1467741"/>
      </dsp:txXfrm>
    </dsp:sp>
    <dsp:sp modelId="{9E1B9939-71CE-4BCE-B0A7-3AD3E0A33EE7}">
      <dsp:nvSpPr>
        <dsp:cNvPr id="0" name=""/>
        <dsp:cNvSpPr/>
      </dsp:nvSpPr>
      <dsp:spPr>
        <a:xfrm>
          <a:off x="2635560" y="2218395"/>
          <a:ext cx="5857449" cy="115668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Предпринимательское лидерство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инноваций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Системы разработки новых продуктов и услуг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35560" y="2362981"/>
        <a:ext cx="5423692" cy="867514"/>
      </dsp:txXfrm>
    </dsp:sp>
    <dsp:sp modelId="{3196BA2C-BF6D-448C-B569-A14694AB6681}">
      <dsp:nvSpPr>
        <dsp:cNvPr id="0" name=""/>
        <dsp:cNvSpPr/>
      </dsp:nvSpPr>
      <dsp:spPr>
        <a:xfrm>
          <a:off x="0" y="2160041"/>
          <a:ext cx="2631625" cy="11566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Блок 2. 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ПРЕДПРИНИМА ТЕЛЬСКИЙ ПОДХОД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465" y="2216506"/>
        <a:ext cx="2518695" cy="1043756"/>
      </dsp:txXfrm>
    </dsp:sp>
    <dsp:sp modelId="{A6CEBC84-1310-49C5-A9B4-747AE0A274A7}">
      <dsp:nvSpPr>
        <dsp:cNvPr id="0" name=""/>
        <dsp:cNvSpPr/>
      </dsp:nvSpPr>
      <dsp:spPr>
        <a:xfrm>
          <a:off x="2665848" y="3490750"/>
          <a:ext cx="5697443" cy="15634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Финансы		Управление проектами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Инвестиции                 Риск-менеджмент                     Маркетинг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Организация и управление инновационным бизнесом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65848" y="3686176"/>
        <a:ext cx="5111164" cy="1172559"/>
      </dsp:txXfrm>
    </dsp:sp>
    <dsp:sp modelId="{E64CF613-58E4-446F-BD99-05603CBDAC43}">
      <dsp:nvSpPr>
        <dsp:cNvPr id="0" name=""/>
        <dsp:cNvSpPr/>
      </dsp:nvSpPr>
      <dsp:spPr>
        <a:xfrm>
          <a:off x="0" y="3694263"/>
          <a:ext cx="2532197" cy="11566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Блок 3. ПЛАТФОРМА РАЗВИТИЯ БИЗНЕСА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465" y="3750728"/>
        <a:ext cx="2419267" cy="1043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0B82A-59F4-4677-A20E-BF7538F185CD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C4D46-2F61-4A0A-80F5-DC8C3D94E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726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3FC54-01B1-4745-848B-43E4B016553B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3452D-39EF-427D-BFE6-86FF6DEA3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408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3452D-39EF-427D-BFE6-86FF6DEA309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708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322F-8C9B-48B5-826F-0898680510C7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4F0-3265-4FC2-8204-E9B467F7B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099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322F-8C9B-48B5-826F-0898680510C7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4F0-3265-4FC2-8204-E9B467F7B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08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322F-8C9B-48B5-826F-0898680510C7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4F0-3265-4FC2-8204-E9B467F7B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001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322F-8C9B-48B5-826F-0898680510C7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4F0-3265-4FC2-8204-E9B467F7B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342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322F-8C9B-48B5-826F-0898680510C7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4F0-3265-4FC2-8204-E9B467F7B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75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322F-8C9B-48B5-826F-0898680510C7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4F0-3265-4FC2-8204-E9B467F7B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130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322F-8C9B-48B5-826F-0898680510C7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4F0-3265-4FC2-8204-E9B467F7B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294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322F-8C9B-48B5-826F-0898680510C7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4F0-3265-4FC2-8204-E9B467F7B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533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322F-8C9B-48B5-826F-0898680510C7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4F0-3265-4FC2-8204-E9B467F7B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641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322F-8C9B-48B5-826F-0898680510C7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4F0-3265-4FC2-8204-E9B467F7B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714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322F-8C9B-48B5-826F-0898680510C7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4F0-3265-4FC2-8204-E9B467F7B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58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B322F-8C9B-48B5-826F-0898680510C7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EA4F0-3265-4FC2-8204-E9B467F7B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40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11" Type="http://schemas.openxmlformats.org/officeDocument/2006/relationships/image" Target="../media/image6.jpeg"/><Relationship Id="rId5" Type="http://schemas.openxmlformats.org/officeDocument/2006/relationships/image" Target="../media/image19.jpeg"/><Relationship Id="rId10" Type="http://schemas.openxmlformats.org/officeDocument/2006/relationships/image" Target="../media/image9.jpg"/><Relationship Id="rId4" Type="http://schemas.openxmlformats.org/officeDocument/2006/relationships/image" Target="../media/image18.jpeg"/><Relationship Id="rId9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hsmi.msu.ru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vvp123@mail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hsmi.msu.ru/sites/hsmi.msu.ru/files/styles/large/public/vladimirevtushenkov2011.jpg?itok=IGEXnst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0"/>
            <a:ext cx="9144000" cy="70192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3" y="2708920"/>
            <a:ext cx="8208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открытых дверей</a:t>
            </a:r>
          </a:p>
          <a:p>
            <a:pPr algn="ctr"/>
            <a:r>
              <a:rPr lang="ru-RU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мая 2015 г.</a:t>
            </a:r>
          </a:p>
        </p:txBody>
      </p:sp>
    </p:spTree>
    <p:extLst>
      <p:ext uri="{BB962C8B-B14F-4D97-AF65-F5344CB8AC3E}">
        <p14:creationId xmlns:p14="http://schemas.microsoft.com/office/powerpoint/2010/main" val="230476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Новые преподаватели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1803734" y="1196752"/>
            <a:ext cx="2834448" cy="179965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1300" b="1" dirty="0" smtClean="0"/>
              <a:t>Косоруков Олег Анатольевич</a:t>
            </a:r>
            <a:r>
              <a:rPr lang="ru-RU" sz="1200" b="1" dirty="0" smtClean="0"/>
              <a:t>, д.т.н., проф. </a:t>
            </a:r>
            <a:r>
              <a:rPr lang="ru-RU" sz="1200" dirty="0"/>
              <a:t>Главный научный сотрудник </a:t>
            </a:r>
            <a:r>
              <a:rPr lang="ru-RU" sz="1200" dirty="0" smtClean="0"/>
              <a:t>ВНИИ </a:t>
            </a:r>
            <a:r>
              <a:rPr lang="ru-RU" sz="1200" dirty="0"/>
              <a:t>по проблемам гражданской обороны и чрезвычайных ситуаций (Федеральный центр науки и высоких технологий), член экспертного совета при Научно-техническом управлении МЧС </a:t>
            </a:r>
            <a:r>
              <a:rPr lang="ru-RU" sz="1200" dirty="0" smtClean="0"/>
              <a:t>РФ.</a:t>
            </a:r>
          </a:p>
          <a:p>
            <a:pPr marL="0" indent="0" algn="just">
              <a:buNone/>
            </a:pPr>
            <a:r>
              <a:rPr lang="ru-RU" sz="1300" b="1" dirty="0" smtClean="0"/>
              <a:t>Количественные методы анализа в бизнесе, Интеллектуальные системы анализа бизнес информации</a:t>
            </a:r>
          </a:p>
          <a:p>
            <a:pPr marL="0" indent="0" algn="just">
              <a:buNone/>
            </a:pPr>
            <a:endParaRPr lang="ru-RU" sz="1200" b="1" dirty="0"/>
          </a:p>
        </p:txBody>
      </p:sp>
      <p:pic>
        <p:nvPicPr>
          <p:cNvPr id="1026" name="Picture 2" descr="C:\Users\Elena\Desktop\2015\Преподаватели\фото Косоруков О.А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76" y="1196752"/>
            <a:ext cx="1193808" cy="149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 descr="D:\ФОТО\2011_09_13\IMG_1125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28800"/>
            <a:ext cx="972589" cy="129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868144" y="1628800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/>
              <a:t>Калыгина</a:t>
            </a:r>
            <a:r>
              <a:rPr lang="ru-RU" sz="1400" b="1" dirty="0" smtClean="0"/>
              <a:t> Валентина Викторовна,            </a:t>
            </a:r>
            <a:r>
              <a:rPr lang="ru-RU" sz="1200" b="1" dirty="0" smtClean="0"/>
              <a:t>ст. преп. кафедры </a:t>
            </a:r>
            <a:r>
              <a:rPr lang="ru-RU" sz="1200" b="1" dirty="0"/>
              <a:t>М</a:t>
            </a:r>
            <a:r>
              <a:rPr lang="ru-RU" sz="1200" b="1" dirty="0" smtClean="0"/>
              <a:t>аркетинга  РУДН, </a:t>
            </a:r>
            <a:r>
              <a:rPr lang="ru-RU" sz="1200" dirty="0" smtClean="0"/>
              <a:t>Директор </a:t>
            </a:r>
            <a:r>
              <a:rPr lang="ru-RU" sz="1200" dirty="0"/>
              <a:t>по маркетингу и </a:t>
            </a:r>
            <a:r>
              <a:rPr lang="ru-RU" sz="1200" dirty="0" smtClean="0"/>
              <a:t>продажам ряда крупных российских и зарубежных компаний.</a:t>
            </a:r>
          </a:p>
          <a:p>
            <a:r>
              <a:rPr lang="ru-RU" sz="1200" b="1" dirty="0" smtClean="0"/>
              <a:t>Стратегический маркетинг</a:t>
            </a:r>
            <a:endParaRPr lang="ru-RU" sz="1200" b="1" dirty="0"/>
          </a:p>
          <a:p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7076" y="2907243"/>
            <a:ext cx="30073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/>
              <a:t>Печковская</a:t>
            </a:r>
            <a:r>
              <a:rPr lang="ru-RU" sz="1400" b="1" dirty="0"/>
              <a:t> </a:t>
            </a:r>
            <a:r>
              <a:rPr lang="ru-RU" sz="1400" b="1" dirty="0" smtClean="0"/>
              <a:t>Виктория </a:t>
            </a:r>
            <a:r>
              <a:rPr lang="ru-RU" sz="1400" b="1" dirty="0"/>
              <a:t>Викторовна,</a:t>
            </a:r>
          </a:p>
          <a:p>
            <a:r>
              <a:rPr lang="ru-RU" sz="1200" dirty="0"/>
              <a:t>к.э.н., доц., </a:t>
            </a:r>
            <a:r>
              <a:rPr lang="ru-RU" sz="1200" dirty="0" err="1"/>
              <a:t>И.о</a:t>
            </a:r>
            <a:r>
              <a:rPr lang="ru-RU" sz="1200" dirty="0"/>
              <a:t>. декана </a:t>
            </a:r>
            <a:r>
              <a:rPr lang="ru-RU" sz="1200" dirty="0" smtClean="0"/>
              <a:t>ВШУИ</a:t>
            </a:r>
          </a:p>
          <a:p>
            <a:r>
              <a:rPr lang="ru-RU" sz="1200" b="1" dirty="0" smtClean="0"/>
              <a:t>История и методология управления</a:t>
            </a:r>
          </a:p>
          <a:p>
            <a:r>
              <a:rPr lang="ru-RU" sz="1200" b="1" dirty="0" smtClean="0"/>
              <a:t>Стратегический менеджмент</a:t>
            </a:r>
            <a:endParaRPr lang="ru-RU" sz="1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3106414"/>
            <a:ext cx="28803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/>
              <a:t>Алимурадов</a:t>
            </a:r>
            <a:r>
              <a:rPr lang="ru-RU" sz="1400" b="1" dirty="0"/>
              <a:t> </a:t>
            </a:r>
            <a:endParaRPr lang="ru-RU" sz="1400" b="1" dirty="0" smtClean="0"/>
          </a:p>
          <a:p>
            <a:r>
              <a:rPr lang="ru-RU" sz="1400" b="1" dirty="0" err="1" smtClean="0"/>
              <a:t>Мурад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Камилович</a:t>
            </a:r>
            <a:r>
              <a:rPr lang="ru-RU" b="1" dirty="0" smtClean="0"/>
              <a:t>, </a:t>
            </a:r>
            <a:r>
              <a:rPr lang="ru-RU" sz="1200" dirty="0" smtClean="0"/>
              <a:t>к.э.н., доц.,  зам. зав. Кафедрой Финансовой стратегии </a:t>
            </a:r>
            <a:r>
              <a:rPr lang="ru-RU" sz="1200" dirty="0" smtClean="0">
                <a:effectLst/>
              </a:rPr>
              <a:t>МШЭ МГУ</a:t>
            </a:r>
          </a:p>
          <a:p>
            <a:r>
              <a:rPr lang="ru-RU" sz="1200" b="1" dirty="0" smtClean="0"/>
              <a:t>Финансовый менеджмент</a:t>
            </a:r>
            <a:endParaRPr lang="ru-RU" sz="1200" b="1" dirty="0"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04960" y="4147125"/>
            <a:ext cx="28149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Головнин Михаил </a:t>
            </a:r>
            <a:r>
              <a:rPr lang="ru-RU" sz="1400" b="1" dirty="0" smtClean="0"/>
              <a:t>Юрьевич,</a:t>
            </a:r>
          </a:p>
          <a:p>
            <a:r>
              <a:rPr lang="ru-RU" sz="1200" b="1" dirty="0"/>
              <a:t>к</a:t>
            </a:r>
            <a:r>
              <a:rPr lang="ru-RU" sz="1200" b="1" dirty="0" smtClean="0"/>
              <a:t>.э.н., доц., </a:t>
            </a:r>
            <a:r>
              <a:rPr lang="ru-RU" sz="1200" dirty="0" smtClean="0"/>
              <a:t>зам. зав. кафедрой </a:t>
            </a:r>
          </a:p>
          <a:p>
            <a:r>
              <a:rPr lang="ru-RU" sz="1200" dirty="0" smtClean="0"/>
              <a:t>Общей экономической теории</a:t>
            </a:r>
          </a:p>
          <a:p>
            <a:r>
              <a:rPr lang="ru-RU" sz="1200" dirty="0" smtClean="0"/>
              <a:t> МШЭ МГУ </a:t>
            </a:r>
            <a:r>
              <a:rPr lang="ru-RU" sz="1200" b="1" dirty="0" smtClean="0"/>
              <a:t>Управленческая экономика</a:t>
            </a:r>
            <a:endParaRPr lang="ru-RU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95864" y="4578012"/>
            <a:ext cx="25922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/>
              <a:t>Ильдеменов</a:t>
            </a:r>
            <a:r>
              <a:rPr lang="ru-RU" sz="1400" b="1" dirty="0" smtClean="0"/>
              <a:t> </a:t>
            </a:r>
          </a:p>
          <a:p>
            <a:r>
              <a:rPr lang="ru-RU" sz="1400" b="1" dirty="0" smtClean="0"/>
              <a:t>Сергей Валентинович,</a:t>
            </a:r>
          </a:p>
          <a:p>
            <a:r>
              <a:rPr lang="ru-RU" sz="1200" b="1" dirty="0"/>
              <a:t>д</a:t>
            </a:r>
            <a:r>
              <a:rPr lang="ru-RU" sz="1200" b="1" dirty="0" smtClean="0"/>
              <a:t>.э.н., проф., </a:t>
            </a:r>
            <a:r>
              <a:rPr lang="ru-RU" sz="1200" dirty="0"/>
              <a:t>Руководитель программы </a:t>
            </a:r>
            <a:r>
              <a:rPr lang="en-US" sz="1200" dirty="0"/>
              <a:t>MBA </a:t>
            </a:r>
            <a:r>
              <a:rPr lang="ru-RU" sz="1200" dirty="0" smtClean="0"/>
              <a:t> МИРБИС</a:t>
            </a:r>
          </a:p>
          <a:p>
            <a:r>
              <a:rPr lang="ru-RU" sz="1200" b="1" dirty="0" smtClean="0"/>
              <a:t>Инновации, инновационный менеджмент</a:t>
            </a:r>
            <a:endParaRPr lang="ru-RU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8472" y="5125700"/>
            <a:ext cx="261741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Клак Энтони Джордж,</a:t>
            </a:r>
          </a:p>
          <a:p>
            <a:r>
              <a:rPr lang="ru-RU" sz="1200" dirty="0" smtClean="0"/>
              <a:t>преподаватель бизнес-английского </a:t>
            </a:r>
            <a:r>
              <a:rPr lang="en-US" sz="1200" dirty="0" smtClean="0"/>
              <a:t>EF</a:t>
            </a:r>
            <a:r>
              <a:rPr lang="ru-RU" sz="1200" dirty="0" smtClean="0"/>
              <a:t>, </a:t>
            </a:r>
            <a:r>
              <a:rPr lang="en-US" sz="1200" dirty="0" smtClean="0"/>
              <a:t>Stellenbosch University</a:t>
            </a:r>
            <a:endParaRPr lang="ru-RU" sz="1200" dirty="0" smtClean="0"/>
          </a:p>
          <a:p>
            <a:r>
              <a:rPr lang="ru-RU" sz="1200" b="1" dirty="0" smtClean="0"/>
              <a:t>Бизнес английский (продвинутый уровень)</a:t>
            </a:r>
            <a:endParaRPr lang="ru-RU" sz="1200" b="1" dirty="0"/>
          </a:p>
        </p:txBody>
      </p:sp>
      <p:pic>
        <p:nvPicPr>
          <p:cNvPr id="2050" name="Picture 2" descr="Ильдеменов Сергей Валентинови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307999"/>
            <a:ext cx="12763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se-msu.ru/images/pr_alimurado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284" y="2908762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se-msu.ru/images/pr_golovni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" y="3913524"/>
            <a:ext cx="108585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hh.ru/photo/413535753.jpeg?t=1429968411&amp;s=dfe7e96eee80b3e04dcd61ff527adc7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491" y="5036435"/>
            <a:ext cx="1165299" cy="14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:\Печковская Виктория Викторовна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765" y="2822909"/>
            <a:ext cx="838369" cy="125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Изображение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3"/>
          <a:stretch/>
        </p:blipFill>
        <p:spPr bwMode="auto">
          <a:xfrm>
            <a:off x="-8217" y="6129300"/>
            <a:ext cx="9152217" cy="7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1650"/>
            <a:ext cx="404183" cy="342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6151650"/>
            <a:ext cx="395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5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1" name="Picture 2" descr="\\192.168.155.200\Exchange\ИНФОРМАЦИЯ О ФАКУЛЬТЕТЕ\Логотипы\ВШУИ\Vshui-logo-color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814"/>
            <a:ext cx="2439552" cy="83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75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Что умеют наши магистры? </a:t>
            </a:r>
            <a:endParaRPr lang="ru-RU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  <a:p>
            <a:endParaRPr lang="ru-RU" dirty="0"/>
          </a:p>
          <a:p>
            <a:pPr algn="just"/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программы умеет 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специализированный анализ и </a:t>
            </a:r>
            <a:r>
              <a:rPr lang="ru-RU" sz="5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форсайтинг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рынков, разрабатывать организационно-управленческие программы инновационного развития корпоративных структур, проектировать системы управления финансированием, стимулировать внедрение инноваций, оценивать эффективность результатов инновационной деятельности и модернизации. </a:t>
            </a:r>
          </a:p>
          <a:p>
            <a:pPr algn="just"/>
            <a:r>
              <a:rPr lang="ru-RU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</a:t>
            </a:r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факультета владеет 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современным инструментарием инновационного инжиниринга, включающего системное моделирование с применением математических, экономических, правовых и организационных методов, </a:t>
            </a: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риск-менеджмента для оценки последствий принимаемых организационно-управленческих решений. </a:t>
            </a:r>
          </a:p>
          <a:p>
            <a:pPr algn="just"/>
            <a:r>
              <a:rPr lang="ru-RU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</a:t>
            </a:r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обладает навыками 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организациями, подразделениями, группами (командами) сотрудников, проектами и сетями; разработки проектов </a:t>
            </a:r>
            <a:r>
              <a:rPr lang="ru-RU" sz="5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стартапов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коммерциализации результатов НИОКР, программ инвестиционного и организационного бизнес-планирования («дорожных карт»). </a:t>
            </a:r>
          </a:p>
          <a:p>
            <a:pPr algn="just"/>
            <a:r>
              <a:rPr lang="ru-RU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</a:t>
            </a:r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получают компетенции 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изучения и прогнозирования рыночной конъюнктуры; интеллектуальных систем управления; опыта организации инновационной деятельности в различных отраслях экономики с учетом структурных, функциональных, технологических и кооперационных особенностей различных сфер. </a:t>
            </a:r>
          </a:p>
        </p:txBody>
      </p:sp>
      <p:pic>
        <p:nvPicPr>
          <p:cNvPr id="7" name="Изображение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3"/>
          <a:stretch/>
        </p:blipFill>
        <p:spPr bwMode="auto">
          <a:xfrm>
            <a:off x="-1" y="5877272"/>
            <a:ext cx="914400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192.168.155.200\Exchange\ИНФОРМАЦИЯ О ФАКУЛЬТЕТЕ\Логотипы\ВШУИ\Vshui-logo-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756"/>
            <a:ext cx="2439552" cy="83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15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1753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МВА «Лидерство в инновациях»</a:t>
            </a:r>
            <a:endParaRPr lang="ru-RU" sz="36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46732751"/>
              </p:ext>
            </p:extLst>
          </p:nvPr>
        </p:nvGraphicFramePr>
        <p:xfrm>
          <a:off x="395536" y="1397000"/>
          <a:ext cx="8496944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\\192.168.155.200\Exchange\ИНФОРМАЦИЯ О ФАКУЛЬТЕТЕ\Логотипы\ВШУИ\Vshui-logo-colo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083296" cy="83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42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Изображение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3"/>
          <a:stretch/>
        </p:blipFill>
        <p:spPr bwMode="auto">
          <a:xfrm>
            <a:off x="-1" y="5877272"/>
            <a:ext cx="914400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20551"/>
            <a:ext cx="8229600" cy="778098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ПРОГРАММЫ ПОВЫШЕНИЯ КВАЛИФИКАЦИИ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67916" y="958626"/>
            <a:ext cx="8229600" cy="529661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200" b="1" dirty="0" smtClean="0"/>
              <a:t>Краткосрочное </a:t>
            </a:r>
            <a:r>
              <a:rPr lang="ru-RU" sz="2200" b="1" dirty="0"/>
              <a:t>повышение квалификации:</a:t>
            </a:r>
          </a:p>
          <a:p>
            <a:pPr lvl="0" algn="just"/>
            <a:r>
              <a:rPr lang="ru-RU" sz="2200" dirty="0" smtClean="0"/>
              <a:t>Финансовый менеджер: корпоративные финансы, финансовое моделирование, оценка инвестиционных проектов и стоимости бизнеса</a:t>
            </a:r>
          </a:p>
          <a:p>
            <a:pPr lvl="0" algn="just"/>
            <a:r>
              <a:rPr lang="ru-RU" sz="2200" dirty="0" smtClean="0"/>
              <a:t>Торговый маркетинг</a:t>
            </a:r>
          </a:p>
          <a:p>
            <a:pPr lvl="0" algn="just"/>
            <a:r>
              <a:rPr lang="ru-RU" sz="2200" dirty="0" smtClean="0"/>
              <a:t>Маркетинговый аудит, </a:t>
            </a:r>
            <a:r>
              <a:rPr lang="ru-RU" sz="2200" dirty="0"/>
              <a:t>Маркетинговое </a:t>
            </a:r>
            <a:r>
              <a:rPr lang="ru-RU" sz="2200" dirty="0" smtClean="0"/>
              <a:t>планирование</a:t>
            </a:r>
            <a:endParaRPr lang="ru-RU" sz="2200" dirty="0"/>
          </a:p>
          <a:p>
            <a:pPr lvl="0" algn="just"/>
            <a:r>
              <a:rPr lang="ru-RU" sz="2200" dirty="0" smtClean="0"/>
              <a:t>Управление </a:t>
            </a:r>
            <a:r>
              <a:rPr lang="ru-RU" sz="2200" dirty="0"/>
              <a:t>международными маркетинговыми </a:t>
            </a:r>
            <a:r>
              <a:rPr lang="ru-RU" sz="2200" dirty="0" smtClean="0"/>
              <a:t>проектами</a:t>
            </a:r>
            <a:endParaRPr lang="ru-RU" sz="2200" dirty="0"/>
          </a:p>
          <a:p>
            <a:pPr lvl="0" algn="just"/>
            <a:r>
              <a:rPr lang="ru-RU" sz="2200" dirty="0" smtClean="0"/>
              <a:t>Корпоративный маркетинг на глобальных рынках</a:t>
            </a:r>
          </a:p>
          <a:p>
            <a:pPr algn="just"/>
            <a:r>
              <a:rPr lang="ru-RU" sz="2200" dirty="0" smtClean="0"/>
              <a:t>Интеллектуальная собственность</a:t>
            </a:r>
          </a:p>
          <a:p>
            <a:pPr algn="just"/>
            <a:r>
              <a:rPr lang="ru-RU" sz="2200" dirty="0" smtClean="0"/>
              <a:t>Инновации</a:t>
            </a:r>
            <a:r>
              <a:rPr lang="ru-RU" sz="2200" dirty="0"/>
              <a:t>, </a:t>
            </a:r>
            <a:r>
              <a:rPr lang="ru-RU" sz="2200" dirty="0" smtClean="0"/>
              <a:t>Рынки инноваций</a:t>
            </a:r>
          </a:p>
          <a:p>
            <a:pPr lvl="0" algn="just"/>
            <a:r>
              <a:rPr lang="ru-RU" sz="2200" dirty="0" smtClean="0"/>
              <a:t>Организация и управление инновационным бизнесом</a:t>
            </a:r>
          </a:p>
          <a:p>
            <a:pPr lvl="0" algn="just"/>
            <a:r>
              <a:rPr lang="ru-RU" sz="2200" dirty="0" smtClean="0"/>
              <a:t>Инновационная бизнес-стратегия</a:t>
            </a:r>
          </a:p>
          <a:p>
            <a:pPr lvl="0" algn="just"/>
            <a:r>
              <a:rPr lang="ru-RU" sz="2200" dirty="0" smtClean="0"/>
              <a:t>Создание, оценка и стратегия регулирования брендов, товарных знаков и деловой репутации</a:t>
            </a:r>
          </a:p>
          <a:p>
            <a:pPr lvl="0" algn="just"/>
            <a:r>
              <a:rPr lang="ru-RU" sz="2200" dirty="0" smtClean="0"/>
              <a:t>Бюджетирование и управленческие решения</a:t>
            </a:r>
          </a:p>
          <a:p>
            <a:pPr lvl="0" algn="just"/>
            <a:r>
              <a:rPr lang="ru-RU" sz="2200" dirty="0" smtClean="0"/>
              <a:t>Управление рисками</a:t>
            </a:r>
          </a:p>
          <a:p>
            <a:pPr lvl="0" algn="just"/>
            <a:r>
              <a:rPr lang="ru-RU" sz="2200" dirty="0" smtClean="0"/>
              <a:t>Методы количественного анализа в бизнесе</a:t>
            </a:r>
          </a:p>
          <a:p>
            <a:pPr lvl="0" algn="just"/>
            <a:r>
              <a:rPr lang="ru-RU" sz="2200" dirty="0" smtClean="0"/>
              <a:t>Интеллектуальные методы анализа бизнес-информации</a:t>
            </a:r>
          </a:p>
          <a:p>
            <a:pPr lvl="0" algn="just"/>
            <a:r>
              <a:rPr lang="ru-RU" sz="2200" b="1" dirty="0" smtClean="0">
                <a:solidFill>
                  <a:srgbClr val="C00000"/>
                </a:solidFill>
              </a:rPr>
              <a:t>Технологический брокер</a:t>
            </a:r>
          </a:p>
          <a:p>
            <a:pPr lvl="0"/>
            <a:endParaRPr lang="ru-RU" sz="2200" dirty="0" smtClean="0"/>
          </a:p>
          <a:p>
            <a:pPr lvl="0"/>
            <a:endParaRPr lang="ru-RU" sz="1800" dirty="0" smtClean="0"/>
          </a:p>
          <a:p>
            <a:pPr lvl="0"/>
            <a:endParaRPr lang="ru-RU" sz="1800" dirty="0" smtClean="0"/>
          </a:p>
          <a:p>
            <a:pPr lvl="0"/>
            <a:endParaRPr lang="ru-RU" sz="1800" dirty="0" smtClean="0"/>
          </a:p>
          <a:p>
            <a:pPr marL="0" lvl="0" indent="0">
              <a:buNone/>
            </a:pPr>
            <a:endParaRPr lang="ru-RU" sz="1800" dirty="0"/>
          </a:p>
        </p:txBody>
      </p:sp>
      <p:pic>
        <p:nvPicPr>
          <p:cNvPr id="7" name="Picture 2" descr="\\192.168.155.200\Exchange\ИНФОРМАЦИЯ О ФАКУЛЬТЕТЕ\Логотипы\ВШУИ\Vshui-logo-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83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69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Технологический брокер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dirty="0"/>
              <a:t>Н</a:t>
            </a:r>
            <a:r>
              <a:rPr lang="ru-RU" sz="2400" dirty="0" smtClean="0"/>
              <a:t>аправлена </a:t>
            </a:r>
            <a:r>
              <a:rPr lang="ru-RU" sz="2400" dirty="0"/>
              <a:t>на обеспечение потребностей российской экономики в специалистах  по коммерциализации и внедрению научных инновационных результатов в производство.</a:t>
            </a:r>
          </a:p>
          <a:p>
            <a:pPr algn="just"/>
            <a:r>
              <a:rPr lang="ru-RU" sz="2400" dirty="0" smtClean="0"/>
              <a:t>Резкий рост спроса на специалистов связан с актуализацией </a:t>
            </a:r>
            <a:r>
              <a:rPr lang="ru-RU" sz="2400" dirty="0"/>
              <a:t>политики </a:t>
            </a:r>
            <a:r>
              <a:rPr lang="ru-RU" sz="2400" dirty="0" err="1"/>
              <a:t>импортозамещения</a:t>
            </a:r>
            <a:r>
              <a:rPr lang="ru-RU" sz="2400" dirty="0"/>
              <a:t>, повышению уровня коммерциализации и внедрения научных разработок,  поддержке инновационных компаний, готовых поставлять на рынок  инновационные технологии, в том числе на экспорт.</a:t>
            </a:r>
          </a:p>
        </p:txBody>
      </p:sp>
      <p:pic>
        <p:nvPicPr>
          <p:cNvPr id="4" name="Изображение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3"/>
          <a:stretch/>
        </p:blipFill>
        <p:spPr bwMode="auto">
          <a:xfrm>
            <a:off x="-1" y="5877272"/>
            <a:ext cx="914400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\\192.168.155.200\Exchange\ИНФОРМАЦИЯ О ФАКУЛЬТЕТЕ\Логотипы\ВШУИ\Vshui-logo-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764"/>
            <a:ext cx="2439552" cy="83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66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Изображение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3"/>
          <a:stretch/>
        </p:blipFill>
        <p:spPr bwMode="auto">
          <a:xfrm>
            <a:off x="-1" y="5877272"/>
            <a:ext cx="914400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39552" y="274638"/>
            <a:ext cx="6247248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ЗАПИСЬ НА ПРОГРАММЫ </a:t>
            </a:r>
            <a:b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ПОВЫШЕНИЯ КВАЛИФИКАЦИИ</a:t>
            </a:r>
            <a:b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(сентябрь 2015 г.)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978896" cy="639762"/>
          </a:xfrm>
        </p:spPr>
        <p:txBody>
          <a:bodyPr/>
          <a:lstStyle/>
          <a:p>
            <a:pPr algn="ctr"/>
            <a:r>
              <a:rPr lang="ru-RU" dirty="0" smtClean="0"/>
              <a:t>Программа, часов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5410944" cy="395128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Управленческая экономика, 72</a:t>
            </a:r>
          </a:p>
          <a:p>
            <a:r>
              <a:rPr lang="ru-RU" dirty="0" smtClean="0"/>
              <a:t>Стратегический менеджмент, 108</a:t>
            </a:r>
          </a:p>
          <a:p>
            <a:r>
              <a:rPr lang="ru-RU" dirty="0" smtClean="0"/>
              <a:t>Теория организации и организационное поведение, 108</a:t>
            </a:r>
          </a:p>
          <a:p>
            <a:r>
              <a:rPr lang="ru-RU" dirty="0" smtClean="0"/>
              <a:t>Лидерство, 72</a:t>
            </a:r>
          </a:p>
          <a:p>
            <a:r>
              <a:rPr lang="ru-RU" dirty="0" smtClean="0"/>
              <a:t>Международный финансовый менеджмент, 72</a:t>
            </a:r>
          </a:p>
          <a:p>
            <a:r>
              <a:rPr lang="ru-RU" dirty="0" smtClean="0"/>
              <a:t>Стратегии консолидации бизнеса, 72</a:t>
            </a:r>
          </a:p>
          <a:p>
            <a:r>
              <a:rPr lang="ru-RU" dirty="0" smtClean="0"/>
              <a:t>Управление проектами, 108</a:t>
            </a:r>
          </a:p>
          <a:p>
            <a:r>
              <a:rPr lang="ru-RU" dirty="0" smtClean="0"/>
              <a:t>Технологическое брокерство, 72</a:t>
            </a:r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6228184" y="1535113"/>
            <a:ext cx="2458616" cy="639762"/>
          </a:xfrm>
        </p:spPr>
        <p:txBody>
          <a:bodyPr/>
          <a:lstStyle/>
          <a:p>
            <a:r>
              <a:rPr lang="ru-RU" dirty="0" smtClean="0"/>
              <a:t>Цена, рублей</a:t>
            </a:r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4"/>
          </p:nvPr>
        </p:nvSpPr>
        <p:spPr>
          <a:xfrm>
            <a:off x="6300192" y="2174875"/>
            <a:ext cx="2386608" cy="395128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27 000</a:t>
            </a:r>
          </a:p>
          <a:p>
            <a:r>
              <a:rPr lang="ru-RU" dirty="0" smtClean="0"/>
              <a:t>32 400</a:t>
            </a:r>
          </a:p>
          <a:p>
            <a:r>
              <a:rPr lang="ru-RU" dirty="0" smtClean="0"/>
              <a:t>32 400</a:t>
            </a:r>
          </a:p>
          <a:p>
            <a:endParaRPr lang="ru-RU" dirty="0"/>
          </a:p>
          <a:p>
            <a:r>
              <a:rPr lang="ru-RU" dirty="0" smtClean="0"/>
              <a:t>21 600</a:t>
            </a:r>
          </a:p>
          <a:p>
            <a:endParaRPr lang="ru-RU" dirty="0" smtClean="0"/>
          </a:p>
          <a:p>
            <a:r>
              <a:rPr lang="ru-RU" dirty="0" smtClean="0"/>
              <a:t>21 600</a:t>
            </a:r>
          </a:p>
          <a:p>
            <a:endParaRPr lang="ru-RU" dirty="0"/>
          </a:p>
          <a:p>
            <a:r>
              <a:rPr lang="ru-RU" dirty="0" smtClean="0"/>
              <a:t>21 600</a:t>
            </a:r>
          </a:p>
          <a:p>
            <a:r>
              <a:rPr lang="ru-RU" dirty="0" smtClean="0"/>
              <a:t>32 400</a:t>
            </a:r>
          </a:p>
          <a:p>
            <a:r>
              <a:rPr lang="ru-RU" dirty="0" smtClean="0"/>
              <a:t>42 000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3" name="Picture 2" descr="\\192.168.155.200\Exchange\ИНФОРМАЦИЯ О ФАКУЛЬТЕТЕ\Логотипы\ВШУИ\Vshui-logo-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973"/>
            <a:ext cx="2439552" cy="83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63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Как поступить на МА?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400" b="1" dirty="0" smtClean="0"/>
              <a:t>Сроки подачи документов – </a:t>
            </a:r>
          </a:p>
          <a:p>
            <a:pPr marL="0" indent="0">
              <a:buNone/>
            </a:pPr>
            <a:r>
              <a:rPr lang="ru-RU" sz="2400" dirty="0"/>
              <a:t> </a:t>
            </a:r>
            <a:r>
              <a:rPr lang="ru-RU" sz="2400" dirty="0" smtClean="0"/>
              <a:t>19</a:t>
            </a:r>
            <a:r>
              <a:rPr lang="ru-RU" sz="2400" dirty="0"/>
              <a:t> июня 2015 </a:t>
            </a:r>
            <a:r>
              <a:rPr lang="ru-RU" sz="2400" dirty="0" smtClean="0"/>
              <a:t>года - 15</a:t>
            </a:r>
            <a:r>
              <a:rPr lang="ru-RU" sz="2400" dirty="0"/>
              <a:t> июля 2015 года.</a:t>
            </a:r>
            <a:endParaRPr lang="ru-RU" sz="2400" b="1" dirty="0"/>
          </a:p>
          <a:p>
            <a:pPr marL="0" indent="0">
              <a:buNone/>
            </a:pPr>
            <a:r>
              <a:rPr lang="ru-RU" sz="2400" b="1" dirty="0" smtClean="0"/>
              <a:t>Документы для поступления:</a:t>
            </a:r>
          </a:p>
          <a:p>
            <a:pPr algn="just"/>
            <a:r>
              <a:rPr lang="ru-RU" sz="2400" dirty="0" smtClean="0"/>
              <a:t>копии </a:t>
            </a:r>
            <a:r>
              <a:rPr lang="ru-RU" sz="2400" dirty="0"/>
              <a:t>документов, удостоверяющих личность и гражданство </a:t>
            </a:r>
            <a:r>
              <a:rPr lang="ru-RU" sz="2400" dirty="0" smtClean="0"/>
              <a:t>поступающего (для российских и иностранных студентов);</a:t>
            </a:r>
            <a:endParaRPr lang="ru-RU" sz="2400" dirty="0"/>
          </a:p>
          <a:p>
            <a:pPr algn="just"/>
            <a:r>
              <a:rPr lang="ru-RU" sz="2400" dirty="0"/>
              <a:t>оригинал или копия документа установленного образца о высшем образовании или документа иностранного государства о высшем образовании в случае, если удостоверяемое указанным документом образование признается в Российской Федерации на уровне соответствующего образования в соответствии со статьей 107 Федерального закона «Об образовании в Российской Федерации»;</a:t>
            </a:r>
          </a:p>
          <a:p>
            <a:pPr algn="just"/>
            <a:r>
              <a:rPr lang="ru-RU" sz="2400" dirty="0" smtClean="0"/>
              <a:t>2</a:t>
            </a:r>
            <a:r>
              <a:rPr lang="ru-RU" sz="2400" dirty="0"/>
              <a:t> фотографии размером 3×4 (черно-белый или цветной снимок без головного убора на матовой бумаге, сделанный в 2015 году).</a:t>
            </a:r>
          </a:p>
          <a:p>
            <a:pPr marL="0" indent="0" algn="just">
              <a:buNone/>
            </a:pPr>
            <a:r>
              <a:rPr lang="ru-RU" sz="2400" b="1" dirty="0" smtClean="0"/>
              <a:t>Вступительные испытания – экзамен по менеджменту</a:t>
            </a:r>
            <a:r>
              <a:rPr lang="ru-RU" sz="2400" dirty="0" smtClean="0"/>
              <a:t> письменно </a:t>
            </a:r>
            <a:r>
              <a:rPr lang="ru-RU" sz="2400" dirty="0"/>
              <a:t>(эссе</a:t>
            </a:r>
            <a:r>
              <a:rPr lang="ru-RU" sz="2400" dirty="0" smtClean="0"/>
              <a:t>), тестирование по английскому языку​.</a:t>
            </a:r>
            <a:r>
              <a:rPr lang="ru-RU" sz="2400" dirty="0"/>
              <a:t> </a:t>
            </a:r>
          </a:p>
          <a:p>
            <a:pPr marL="0" indent="0">
              <a:buNone/>
            </a:pP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Изображение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3"/>
          <a:stretch/>
        </p:blipFill>
        <p:spPr bwMode="auto">
          <a:xfrm>
            <a:off x="-1" y="5877272"/>
            <a:ext cx="914400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\\192.168.155.200\Exchange\ИНФОРМАЦИЯ О ФАКУЛЬТЕТЕ\Логотипы\ВШУИ\Vshui-logo-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8" y="0"/>
            <a:ext cx="2439552" cy="83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78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879103"/>
            <a:ext cx="350256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Контакты ВШУИ МГУ имени М.В. Ломоносова: </a:t>
            </a:r>
          </a:p>
          <a:p>
            <a:pPr algn="just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119991, г. Москва, д.1, стр.51</a:t>
            </a:r>
          </a:p>
          <a:p>
            <a:pPr algn="just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5-й этаж, к. 544 (деканат)</a:t>
            </a:r>
          </a:p>
          <a:p>
            <a:pPr algn="just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http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  <a:hlinkClick r:id="rId3"/>
              </a:rPr>
              <a:t>://HSMI.MSU.RU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</a:t>
            </a:r>
          </a:p>
          <a:p>
            <a:pPr algn="just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+7(495)932-80-73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И.о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декана Виктория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Печковская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E-mail:</a:t>
            </a:r>
            <a:r>
              <a:rPr lang="ru-RU" dirty="0" smtClean="0"/>
              <a:t> </a:t>
            </a:r>
            <a:r>
              <a:rPr lang="en-US" dirty="0" smtClean="0">
                <a:hlinkClick r:id="rId4"/>
              </a:rPr>
              <a:t>vvp123@mail.ru</a:t>
            </a:r>
            <a:r>
              <a:rPr lang="en-US" dirty="0" smtClean="0"/>
              <a:t> </a:t>
            </a:r>
            <a:endParaRPr lang="ru-RU" dirty="0"/>
          </a:p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Спасибо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 внимание!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9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784" y="1772816"/>
            <a:ext cx="4078574" cy="1143000"/>
          </a:xfrm>
        </p:spPr>
        <p:txBody>
          <a:bodyPr>
            <a:normAutofit fontScale="90000"/>
          </a:bodyPr>
          <a:lstStyle/>
          <a:p>
            <a:pPr lvl="0" algn="l" fontAlgn="base">
              <a:spcAft>
                <a:spcPct val="0"/>
              </a:spcAft>
            </a:pPr>
            <a:r>
              <a:rPr lang="ru-RU" altLang="ru-RU" sz="2000" b="1" dirty="0" smtClean="0">
                <a:latin typeface="Arial" charset="0"/>
                <a:cs typeface="Arial" charset="0"/>
              </a:rPr>
              <a:t>Из обращение </a:t>
            </a:r>
            <a:r>
              <a:rPr lang="ru-RU" altLang="ru-RU" sz="2000" b="1" dirty="0">
                <a:latin typeface="Arial" charset="0"/>
                <a:cs typeface="Arial" charset="0"/>
              </a:rPr>
              <a:t>Председателя Совета директоров </a:t>
            </a:r>
            <a:r>
              <a:rPr lang="ru-RU" altLang="ru-RU" sz="2000" b="1" dirty="0" smtClean="0">
                <a:latin typeface="Arial" charset="0"/>
                <a:cs typeface="Arial" charset="0"/>
              </a:rPr>
              <a:t>АФК </a:t>
            </a:r>
            <a:r>
              <a:rPr lang="ru-RU" altLang="ru-RU" sz="2000" b="1" dirty="0">
                <a:latin typeface="Arial" charset="0"/>
                <a:cs typeface="Arial" charset="0"/>
              </a:rPr>
              <a:t>«Система» Евтушенкова Владимира Петровича</a:t>
            </a:r>
            <a:r>
              <a:rPr lang="ru-RU" altLang="ru-RU" sz="2000" b="1" dirty="0">
                <a:latin typeface="Arial" charset="0"/>
                <a:cs typeface="Arial" charset="0"/>
                <a:hlinkClick r:id="rId2" tooltip="Обращение Председателя Совета директоров АФК «Система» Евтушенкова Владимира Петровича"/>
              </a:rPr>
              <a:t/>
            </a:r>
            <a:br>
              <a:rPr lang="ru-RU" altLang="ru-RU" sz="2000" b="1" dirty="0">
                <a:latin typeface="Arial" charset="0"/>
                <a:cs typeface="Arial" charset="0"/>
                <a:hlinkClick r:id="rId2" tooltip="Обращение Председателя Совета директоров АФК «Система» Евтушенкова Владимира Петровича"/>
              </a:rPr>
            </a:br>
            <a:r>
              <a:rPr lang="ru-RU" altLang="ru-RU" sz="2000" dirty="0">
                <a:latin typeface="Arial" charset="0"/>
                <a:cs typeface="Arial" charset="0"/>
                <a:hlinkClick r:id="rId2" tooltip="Обращение Председателя Совета директоров АФК «Система» Евтушенкова Владимира Петровича"/>
              </a:rPr>
              <a:t>  </a:t>
            </a:r>
            <a:r>
              <a:rPr lang="ru-RU" altLang="ru-RU" sz="2000" dirty="0">
                <a:latin typeface="Arial" charset="0"/>
                <a:cs typeface="Arial" charset="0"/>
              </a:rPr>
              <a:t/>
            </a:r>
            <a:br>
              <a:rPr lang="ru-RU" altLang="ru-RU" sz="2000" dirty="0">
                <a:latin typeface="Arial" charset="0"/>
                <a:cs typeface="Arial" charset="0"/>
              </a:rPr>
            </a:br>
            <a:endParaRPr lang="ru-RU" sz="2000" dirty="0"/>
          </a:p>
        </p:txBody>
      </p:sp>
      <p:pic>
        <p:nvPicPr>
          <p:cNvPr id="5" name="Изображение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3"/>
          <a:stretch/>
        </p:blipFill>
        <p:spPr bwMode="auto">
          <a:xfrm>
            <a:off x="-1" y="5877272"/>
            <a:ext cx="914400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9190" y="3300373"/>
            <a:ext cx="889248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	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Акционерная финансовая корпорация «Система» вошла в число крупнейших мировых корпораций благодаря высокотехнологичному бизнесу. Интеллектуальный потенциал и инновации мы считаем основными конкурентными преимуществами на мировом рынке ХХI века.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	АФК «Система» постоянно инвестирует средства в науку, образование, инновационную инфраструктуру, внедрение передовых технологий. Сотрудничество с МГУ, крупнейшим российским и международным центром образования и науки, и создание Высшей школы управления и инноваций представляется нам наиболее эффективной моделью интеграции образования и бизнеса.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	Выпускникам Школы предстоит решить нелегкую задачу – способствовать переходу российской экономики от ресурсного к инновационному пути развития и ее дальнейшей интеграции в мировую экономическую систему.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Желаю вам упорства, удачи и успеха в достижении этой цели!</a:t>
            </a:r>
          </a:p>
        </p:txBody>
      </p:sp>
      <p:pic>
        <p:nvPicPr>
          <p:cNvPr id="2050" name="Picture 2" descr="http://hsmi.msu.ru/sites/hsmi.msu.ru/files/styles/thumbnail/public/vladimirevtushenkov2011.jpg?itok=4ng-EuD8">
            <a:hlinkClick r:id="rId2" tooltip="Обращение Председателя Совета директоров АФК «Система» Евтушенкова Владимира Петровича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-13882688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hsmi.msu.ru/sites/hsmi.msu.ru/files/styles/large/public/vladimirevtushenkov2011.jpg?itok=IGEXnst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16"/>
            <a:ext cx="4604594" cy="306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192.168.155.200\Exchange\ИНФОРМАЦИЯ О ФАКУЛЬТЕТЕ\Логотипы\ВШУИ\Vshui-logo-colo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734" y="0"/>
            <a:ext cx="3087688" cy="105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19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ФОРМАТЫ ОБУЧЕНИЯ ВШУИ МГУ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75169577"/>
              </p:ext>
            </p:extLst>
          </p:nvPr>
        </p:nvGraphicFramePr>
        <p:xfrm>
          <a:off x="530575" y="1124744"/>
          <a:ext cx="7929857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Изображение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3"/>
          <a:stretch/>
        </p:blipFill>
        <p:spPr bwMode="auto">
          <a:xfrm>
            <a:off x="-1" y="5877272"/>
            <a:ext cx="914400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" y="6271147"/>
            <a:ext cx="378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1" y="6423547"/>
            <a:ext cx="378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\\192.168.155.200\Exchange\ИНФОРМАЦИЯ О ФАКУЛЬТЕТЕ\Логотипы\ВШУИ\Vshui-logo-colo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764"/>
            <a:ext cx="2439552" cy="83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3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32048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мы?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980729"/>
            <a:ext cx="8229600" cy="5112568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  <a:p>
            <a:endParaRPr lang="ru-RU" dirty="0"/>
          </a:p>
          <a:p>
            <a:pPr algn="just"/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Университетская модель образования, в основе которой – системность и международные стандарты </a:t>
            </a:r>
          </a:p>
          <a:p>
            <a:pPr algn="just"/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Уникальный 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преподавательский состав. Преподаватели – ведущие исследователи в области менеджмента, авторы учебников и кейсов, имеющие большой академический и консалтинговый опыт </a:t>
            </a:r>
          </a:p>
          <a:p>
            <a:pPr algn="just"/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университетско-корпоративная образовательная среда, которая сопутствует личностному и профессиональному росту, помогает раскрыть творческий потенциал магистрантов </a:t>
            </a:r>
          </a:p>
          <a:p>
            <a:pPr algn="just"/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сформировать новый взгляд на решение стратегических и текущих задач Корпорации, станет основанием для включения в кадровый резерв </a:t>
            </a:r>
          </a:p>
          <a:p>
            <a:pPr algn="just"/>
            <a:r>
              <a:rPr lang="ru-RU" sz="5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</a:t>
            </a:r>
            <a:r>
              <a:rPr lang="ru-RU" sz="5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МГУ – старейшего вуза страны, входящего в международный </a:t>
            </a:r>
            <a:r>
              <a:rPr lang="ru-RU" sz="5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топ-25 </a:t>
            </a:r>
            <a:endParaRPr lang="ru-RU" sz="5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Университетский 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программы предполагает развитие системного мышления и самостоятельности в анализе и принятии решений </a:t>
            </a:r>
          </a:p>
          <a:p>
            <a:pPr algn="just"/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Уникальная 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 общения с авторами гостевых лекций </a:t>
            </a:r>
          </a:p>
          <a:p>
            <a:pPr algn="just"/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Звездное сообщество 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 </a:t>
            </a:r>
            <a:endParaRPr lang="ru-RU" sz="5500" dirty="0"/>
          </a:p>
        </p:txBody>
      </p:sp>
      <p:pic>
        <p:nvPicPr>
          <p:cNvPr id="4" name="Изображение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3"/>
          <a:stretch/>
        </p:blipFill>
        <p:spPr bwMode="auto">
          <a:xfrm>
            <a:off x="-1" y="5877272"/>
            <a:ext cx="914400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\\192.168.155.200\Exchange\ИНФОРМАЦИЯ О ФАКУЛЬТЕТЕ\Логотипы\ВШУИ\Vshui-logo-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0" y="25328"/>
            <a:ext cx="2439552" cy="83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32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1"/>
            <a:ext cx="9144000" cy="70192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614" y="2348880"/>
            <a:ext cx="84655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Магистратура </a:t>
            </a:r>
          </a:p>
          <a:p>
            <a:pPr algn="ctr"/>
            <a:r>
              <a:rPr lang="ru-RU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«Стратегический менеджмент и инновации» 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2015-2016 учебный год</a:t>
            </a:r>
            <a:endParaRPr lang="ru-RU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04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Структура программы</a:t>
            </a:r>
            <a:endParaRPr lang="ru-RU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 descr="http://hsmi.msu.ru/sites/hsmi.msu.ru/files/program_add_images/defaul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377783" cy="538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\\192.168.155.200\Exchange\ИНФОРМАЦИЯ О ФАКУЛЬТЕТЕ\Логотипы\ВШУИ\Vshui-logo-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2" y="4614"/>
            <a:ext cx="2439552" cy="83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39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Изменения в формате программы </a:t>
            </a:r>
            <a:b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МА «Стратегический менеджмент и инновации»</a:t>
            </a:r>
            <a:endParaRPr lang="ru-RU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Изображение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3"/>
          <a:stretch/>
        </p:blipFill>
        <p:spPr bwMode="auto">
          <a:xfrm>
            <a:off x="-1" y="5877272"/>
            <a:ext cx="914400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77775087"/>
              </p:ext>
            </p:extLst>
          </p:nvPr>
        </p:nvGraphicFramePr>
        <p:xfrm>
          <a:off x="683567" y="1782440"/>
          <a:ext cx="77768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189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Изображение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3"/>
          <a:stretch/>
        </p:blipFill>
        <p:spPr bwMode="auto">
          <a:xfrm>
            <a:off x="38978" y="6129300"/>
            <a:ext cx="9105021" cy="7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47" y="6255236"/>
            <a:ext cx="404183" cy="34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873" y="62373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Изменения в учебном плане программы 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МА «Стратегический менеджмент и инновации»</a:t>
            </a:r>
            <a:endParaRPr lang="ru-RU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394720" cy="639762"/>
          </a:xfrm>
        </p:spPr>
        <p:txBody>
          <a:bodyPr/>
          <a:lstStyle/>
          <a:p>
            <a:pPr algn="ctr"/>
            <a:r>
              <a:rPr lang="ru-RU" dirty="0" smtClean="0"/>
              <a:t>Курсы 2014-2015 года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394720" cy="3951288"/>
          </a:xfrm>
          <a:ln>
            <a:solidFill>
              <a:schemeClr val="accent6"/>
            </a:solidFill>
          </a:ln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600" b="1" dirty="0" smtClean="0"/>
              <a:t>Методы исследования в менеджменте </a:t>
            </a:r>
            <a:r>
              <a:rPr lang="ru-RU" sz="1600" dirty="0" smtClean="0"/>
              <a:t>(</a:t>
            </a:r>
            <a:r>
              <a:rPr lang="ru-RU" sz="1600" dirty="0"/>
              <a:t>Методы количественного анализа в </a:t>
            </a:r>
            <a:r>
              <a:rPr lang="ru-RU" sz="1600" dirty="0" smtClean="0"/>
              <a:t>менеджменте)</a:t>
            </a:r>
          </a:p>
          <a:p>
            <a:pPr algn="just"/>
            <a:r>
              <a:rPr lang="ru-RU" sz="1600" dirty="0" smtClean="0"/>
              <a:t>Кросс-культурный менеджмент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1600" b="1" dirty="0" smtClean="0"/>
              <a:t>Английский </a:t>
            </a:r>
            <a:r>
              <a:rPr lang="ru-RU" sz="1600" b="1" dirty="0"/>
              <a:t>язык </a:t>
            </a:r>
            <a:r>
              <a:rPr lang="ru-RU" sz="1600" b="1" dirty="0" smtClean="0"/>
              <a:t>(2 подгруппы)</a:t>
            </a:r>
          </a:p>
          <a:p>
            <a:pPr algn="just">
              <a:spcBef>
                <a:spcPts val="0"/>
              </a:spcBef>
            </a:pPr>
            <a:r>
              <a:rPr lang="ru-RU" sz="1600" dirty="0" smtClean="0"/>
              <a:t>Оценка и управление стоимостью компаний (12 час.)</a:t>
            </a:r>
          </a:p>
          <a:p>
            <a:pPr algn="just"/>
            <a:r>
              <a:rPr lang="ru-RU" sz="1600" b="1" dirty="0" smtClean="0"/>
              <a:t>Корпоративные финансы</a:t>
            </a:r>
          </a:p>
          <a:p>
            <a:pPr algn="just"/>
            <a:endParaRPr lang="ru-RU" sz="1600" b="1" dirty="0" smtClean="0"/>
          </a:p>
          <a:p>
            <a:pPr algn="just"/>
            <a:r>
              <a:rPr lang="ru-RU" sz="1600" dirty="0" smtClean="0"/>
              <a:t>Конкурентные стратегии ценообразования</a:t>
            </a:r>
          </a:p>
          <a:p>
            <a:pPr algn="just">
              <a:spcBef>
                <a:spcPts val="1200"/>
              </a:spcBef>
            </a:pPr>
            <a:r>
              <a:rPr lang="ru-RU" sz="1600" b="1" dirty="0" smtClean="0"/>
              <a:t>Организационное поведение</a:t>
            </a:r>
          </a:p>
          <a:p>
            <a:pPr algn="just"/>
            <a:r>
              <a:rPr lang="ru-RU" sz="1600" dirty="0" smtClean="0"/>
              <a:t>Управление проектами, Проектный анализ</a:t>
            </a:r>
          </a:p>
          <a:p>
            <a:pPr algn="just"/>
            <a:endParaRPr lang="ru-RU" sz="2600" b="1" dirty="0" smtClean="0"/>
          </a:p>
          <a:p>
            <a:pPr marL="0" indent="0" algn="just">
              <a:buNone/>
            </a:pPr>
            <a:endParaRPr lang="ru-RU" sz="2600" dirty="0" smtClean="0"/>
          </a:p>
          <a:p>
            <a:pPr marL="0" indent="0" algn="just">
              <a:buNone/>
            </a:pPr>
            <a:endParaRPr lang="ru-RU" sz="2600" dirty="0"/>
          </a:p>
          <a:p>
            <a:pPr algn="just"/>
            <a:endParaRPr lang="ru-RU" sz="2600" dirty="0" smtClean="0"/>
          </a:p>
          <a:p>
            <a:pPr algn="just"/>
            <a:endParaRPr lang="ru-RU" sz="2000" dirty="0"/>
          </a:p>
          <a:p>
            <a:pPr algn="just"/>
            <a:endParaRPr lang="ru-RU" sz="2000" dirty="0" smtClean="0"/>
          </a:p>
          <a:p>
            <a:pPr marL="0" indent="0" algn="just">
              <a:buNone/>
            </a:pPr>
            <a:endParaRPr lang="ru-RU" sz="2000" dirty="0" smtClean="0"/>
          </a:p>
          <a:p>
            <a:pPr algn="just"/>
            <a:endParaRPr lang="ru-RU" sz="2000" dirty="0" smtClean="0"/>
          </a:p>
          <a:p>
            <a:endParaRPr lang="ru-RU" sz="200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Курсы 2015-2016 года</a:t>
            </a:r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4"/>
          </p:nvPr>
        </p:nvSpPr>
        <p:spPr>
          <a:xfrm>
            <a:off x="3995937" y="2174875"/>
            <a:ext cx="4690864" cy="3951288"/>
          </a:xfrm>
          <a:ln>
            <a:solidFill>
              <a:schemeClr val="accent6"/>
            </a:solidFill>
          </a:ln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400" b="1" dirty="0"/>
              <a:t>Методы исследования в менеджменте </a:t>
            </a:r>
            <a:r>
              <a:rPr lang="ru-RU" sz="1200" dirty="0" smtClean="0"/>
              <a:t>(Методы </a:t>
            </a:r>
            <a:r>
              <a:rPr lang="ru-RU" sz="1200" dirty="0"/>
              <a:t>количественного анализа в </a:t>
            </a:r>
            <a:r>
              <a:rPr lang="ru-RU" sz="1200" dirty="0" smtClean="0"/>
              <a:t>менеджменте, Интеллектуальные </a:t>
            </a:r>
            <a:r>
              <a:rPr lang="ru-RU" sz="1200" dirty="0"/>
              <a:t>методы анализа бизнес – </a:t>
            </a:r>
            <a:r>
              <a:rPr lang="ru-RU" sz="1200" dirty="0" smtClean="0"/>
              <a:t>информации)</a:t>
            </a:r>
          </a:p>
          <a:p>
            <a:pPr algn="just"/>
            <a:r>
              <a:rPr lang="ru-RU" sz="1400" dirty="0" smtClean="0"/>
              <a:t>Корпоративный маркетинг на глобальных рынках</a:t>
            </a:r>
          </a:p>
          <a:p>
            <a:pPr algn="just"/>
            <a:r>
              <a:rPr lang="ru-RU" sz="1400" b="1" dirty="0" smtClean="0"/>
              <a:t>Английский язык (3 подгруппы)</a:t>
            </a:r>
          </a:p>
          <a:p>
            <a:pPr algn="just"/>
            <a:r>
              <a:rPr lang="ru-RU" sz="1300" dirty="0"/>
              <a:t>Оценка и управление стоимостью компаний </a:t>
            </a:r>
            <a:r>
              <a:rPr lang="ru-RU" sz="1300" dirty="0" smtClean="0"/>
              <a:t>(12 </a:t>
            </a:r>
            <a:r>
              <a:rPr lang="ru-RU" sz="1300" dirty="0"/>
              <a:t>час</a:t>
            </a:r>
            <a:r>
              <a:rPr lang="ru-RU" sz="1300" dirty="0" smtClean="0"/>
              <a:t>.)</a:t>
            </a:r>
          </a:p>
          <a:p>
            <a:pPr algn="just"/>
            <a:r>
              <a:rPr lang="ru-RU" sz="1300" dirty="0" smtClean="0"/>
              <a:t>Анализ </a:t>
            </a:r>
            <a:r>
              <a:rPr lang="ru-RU" sz="1300" dirty="0"/>
              <a:t>конкурентоспособности и оценка инвестиционного потенциала </a:t>
            </a:r>
            <a:r>
              <a:rPr lang="ru-RU" sz="1300" dirty="0" smtClean="0"/>
              <a:t>бизнеса (12 час.)</a:t>
            </a:r>
            <a:endParaRPr lang="ru-RU" sz="1300" dirty="0"/>
          </a:p>
          <a:p>
            <a:pPr algn="just"/>
            <a:r>
              <a:rPr lang="ru-RU" sz="1300" dirty="0"/>
              <a:t>Оценка стоимости интеллектуальной </a:t>
            </a:r>
            <a:r>
              <a:rPr lang="ru-RU" sz="1300" dirty="0" smtClean="0"/>
              <a:t>собственности в бизнес-среде (12 час.)</a:t>
            </a:r>
            <a:endParaRPr lang="ru-RU" sz="1300" dirty="0"/>
          </a:p>
          <a:p>
            <a:pPr algn="just"/>
            <a:r>
              <a:rPr lang="ru-RU" sz="1400" b="1" dirty="0" smtClean="0"/>
              <a:t>Финансовый менеджмент</a:t>
            </a:r>
          </a:p>
          <a:p>
            <a:pPr algn="just"/>
            <a:r>
              <a:rPr lang="ru-RU" sz="1400" b="1" dirty="0" smtClean="0"/>
              <a:t>Корпоративные финансы (современные методы финансирования компании)</a:t>
            </a:r>
          </a:p>
          <a:p>
            <a:pPr algn="just"/>
            <a:r>
              <a:rPr lang="ru-RU" sz="1400" dirty="0" smtClean="0"/>
              <a:t>Создание, оценка и стратегии регулирование нематериальных активов (брендов, товарных знаков, деловой репутации)</a:t>
            </a:r>
          </a:p>
          <a:p>
            <a:pPr algn="just"/>
            <a:r>
              <a:rPr lang="ru-RU" sz="1400" b="1" dirty="0" smtClean="0"/>
              <a:t>Теория организации и организационное поведение</a:t>
            </a:r>
          </a:p>
          <a:p>
            <a:pPr algn="just"/>
            <a:r>
              <a:rPr lang="ru-RU" sz="1400" dirty="0" smtClean="0"/>
              <a:t>Анализ эффективности инвестиционных проектов</a:t>
            </a:r>
          </a:p>
          <a:p>
            <a:pPr algn="just"/>
            <a:r>
              <a:rPr lang="ru-RU" sz="1400" dirty="0" smtClean="0"/>
              <a:t>Управление инвестиционными проектами</a:t>
            </a:r>
          </a:p>
          <a:p>
            <a:pPr algn="just"/>
            <a:r>
              <a:rPr lang="ru-RU" sz="1400" dirty="0"/>
              <a:t>Организация и управление инновационным </a:t>
            </a:r>
            <a:r>
              <a:rPr lang="ru-RU" sz="1400" dirty="0" smtClean="0"/>
              <a:t>бизнесом</a:t>
            </a:r>
            <a:endParaRPr lang="ru-RU" sz="1600" b="1" dirty="0"/>
          </a:p>
          <a:p>
            <a:pPr algn="just"/>
            <a:endParaRPr lang="ru-RU" sz="1600" dirty="0"/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marL="0" indent="0" algn="just">
              <a:buNone/>
            </a:pPr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60648"/>
            <a:ext cx="1107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Тема для обсуждения!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3091" y="40466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Лучшие </a:t>
            </a:r>
            <a:b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 рейтингу преподаватели 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457200" y="1484128"/>
            <a:ext cx="4038600" cy="5113224"/>
          </a:xfrm>
        </p:spPr>
        <p:txBody>
          <a:bodyPr>
            <a:normAutofit fontScale="40000" lnSpcReduction="20000"/>
          </a:bodyPr>
          <a:lstStyle/>
          <a:p>
            <a:pPr marL="0" indent="0" algn="r">
              <a:buNone/>
            </a:pPr>
            <a:r>
              <a:rPr lang="ru-RU" sz="2500" b="1" dirty="0" smtClean="0"/>
              <a:t>                                    </a:t>
            </a:r>
            <a:r>
              <a:rPr lang="ru-RU" sz="2900" b="1" dirty="0" smtClean="0"/>
              <a:t>Зобов </a:t>
            </a:r>
          </a:p>
          <a:p>
            <a:pPr marL="0" indent="0" algn="r">
              <a:buNone/>
            </a:pPr>
            <a:r>
              <a:rPr lang="ru-RU" sz="2900" b="1" dirty="0" smtClean="0"/>
              <a:t>Александр Михайлович,</a:t>
            </a:r>
          </a:p>
          <a:p>
            <a:pPr marL="0" indent="0" algn="r">
              <a:buNone/>
            </a:pPr>
            <a:r>
              <a:rPr lang="ru-RU" sz="2900" dirty="0" smtClean="0"/>
              <a:t>к.э.н., проф. ВШБ МГУ,</a:t>
            </a:r>
          </a:p>
          <a:p>
            <a:pPr marL="0" indent="0" algn="r">
              <a:buNone/>
            </a:pPr>
            <a:r>
              <a:rPr lang="ru-RU" sz="2900" dirty="0" smtClean="0"/>
              <a:t>Зав. кафедрой </a:t>
            </a:r>
          </a:p>
          <a:p>
            <a:pPr marL="0" indent="0" algn="r">
              <a:buNone/>
            </a:pPr>
            <a:r>
              <a:rPr lang="ru-RU" sz="2900" dirty="0" smtClean="0"/>
              <a:t>Маркетинга РУДН</a:t>
            </a:r>
          </a:p>
          <a:p>
            <a:pPr marL="0" indent="0" algn="r">
              <a:buNone/>
            </a:pPr>
            <a:r>
              <a:rPr lang="ru-RU" sz="2900" b="1" dirty="0" smtClean="0"/>
              <a:t>Стратегии консолидации бизнеса</a:t>
            </a:r>
          </a:p>
          <a:p>
            <a:pPr marL="0" indent="0" algn="r">
              <a:buNone/>
            </a:pPr>
            <a:endParaRPr lang="ru-RU" sz="1400" b="1" dirty="0"/>
          </a:p>
          <a:p>
            <a:pPr marL="0" indent="0" algn="r">
              <a:buNone/>
            </a:pPr>
            <a:endParaRPr lang="ru-RU" sz="1400" b="1" dirty="0" smtClean="0"/>
          </a:p>
          <a:p>
            <a:pPr marL="0" indent="0">
              <a:buNone/>
            </a:pPr>
            <a:endParaRPr lang="ru-RU" sz="1400" b="1" dirty="0" smtClean="0"/>
          </a:p>
          <a:p>
            <a:pPr marL="0" indent="0">
              <a:buNone/>
            </a:pPr>
            <a:r>
              <a:rPr lang="ru-RU" sz="2900" b="1" dirty="0" smtClean="0"/>
              <a:t>Первушин </a:t>
            </a:r>
          </a:p>
          <a:p>
            <a:pPr marL="0" indent="0">
              <a:buNone/>
            </a:pPr>
            <a:r>
              <a:rPr lang="ru-RU" sz="2900" b="1" dirty="0" smtClean="0"/>
              <a:t>Владимир Анатольевич,</a:t>
            </a:r>
          </a:p>
          <a:p>
            <a:pPr marL="0" indent="0">
              <a:buNone/>
            </a:pPr>
            <a:r>
              <a:rPr lang="ru-RU" sz="2500" dirty="0"/>
              <a:t>к</a:t>
            </a:r>
            <a:r>
              <a:rPr lang="ru-RU" sz="2500" dirty="0" smtClean="0"/>
              <a:t>.т.н., Генеральный директор</a:t>
            </a:r>
          </a:p>
          <a:p>
            <a:pPr marL="0" indent="0">
              <a:buNone/>
            </a:pPr>
            <a:r>
              <a:rPr lang="ru-RU" sz="2500" dirty="0" smtClean="0"/>
              <a:t>ООО «</a:t>
            </a:r>
            <a:r>
              <a:rPr lang="ru-RU" sz="2500" dirty="0" err="1" smtClean="0"/>
              <a:t>Техноконсалт</a:t>
            </a:r>
            <a:r>
              <a:rPr lang="ru-RU" sz="2500" dirty="0" smtClean="0"/>
              <a:t>-менеджмент»</a:t>
            </a:r>
          </a:p>
          <a:p>
            <a:pPr marL="0" indent="0">
              <a:buNone/>
            </a:pPr>
            <a:r>
              <a:rPr lang="ru-RU" sz="3000" b="1" dirty="0" smtClean="0"/>
              <a:t>Управление проектами</a:t>
            </a:r>
          </a:p>
          <a:p>
            <a:pPr marL="0" indent="0" algn="r">
              <a:buNone/>
            </a:pPr>
            <a:endParaRPr lang="ru-RU" sz="2500" dirty="0"/>
          </a:p>
          <a:p>
            <a:pPr marL="0" indent="0" algn="r">
              <a:buNone/>
            </a:pPr>
            <a:endParaRPr lang="ru-RU" sz="2500" b="1" dirty="0" smtClean="0"/>
          </a:p>
          <a:p>
            <a:pPr marL="0" indent="0" algn="r">
              <a:buNone/>
            </a:pPr>
            <a:endParaRPr lang="ru-RU" sz="1400" b="1" dirty="0" smtClean="0"/>
          </a:p>
          <a:p>
            <a:pPr marL="0" indent="0" algn="r">
              <a:buNone/>
            </a:pPr>
            <a:endParaRPr lang="ru-RU" sz="2500" b="1" dirty="0" smtClean="0"/>
          </a:p>
          <a:p>
            <a:pPr marL="0" indent="0" algn="r">
              <a:buNone/>
            </a:pPr>
            <a:r>
              <a:rPr lang="ru-RU" sz="2900" b="1" dirty="0" smtClean="0"/>
              <a:t>Громыко </a:t>
            </a:r>
          </a:p>
          <a:p>
            <a:pPr marL="0" indent="0" algn="r">
              <a:buNone/>
            </a:pPr>
            <a:r>
              <a:rPr lang="ru-RU" sz="2900" b="1" dirty="0" smtClean="0"/>
              <a:t>Юрий Вячеславович,</a:t>
            </a:r>
          </a:p>
          <a:p>
            <a:pPr marL="0" indent="0" algn="r">
              <a:buNone/>
            </a:pPr>
            <a:r>
              <a:rPr lang="ru-RU" sz="2900" dirty="0" err="1"/>
              <a:t>д</a:t>
            </a:r>
            <a:r>
              <a:rPr lang="ru-RU" sz="2900" dirty="0" err="1" smtClean="0"/>
              <a:t>.псх.н</a:t>
            </a:r>
            <a:r>
              <a:rPr lang="ru-RU" sz="2900" dirty="0" smtClean="0"/>
              <a:t>., проф</a:t>
            </a:r>
            <a:r>
              <a:rPr lang="ru-RU" sz="2900" b="1" dirty="0" smtClean="0"/>
              <a:t>.</a:t>
            </a:r>
          </a:p>
          <a:p>
            <a:pPr marL="0" indent="0" algn="r">
              <a:buNone/>
            </a:pPr>
            <a:r>
              <a:rPr lang="ru-RU" sz="2900" dirty="0" smtClean="0"/>
              <a:t>АНО «Институт опережающих</a:t>
            </a:r>
          </a:p>
          <a:p>
            <a:pPr marL="0" indent="0" algn="r">
              <a:buNone/>
            </a:pPr>
            <a:r>
              <a:rPr lang="ru-RU" sz="2900" dirty="0" smtClean="0"/>
              <a:t> технологий» им. Е.Л. </a:t>
            </a:r>
            <a:r>
              <a:rPr lang="ru-RU" sz="2900" dirty="0" err="1" smtClean="0"/>
              <a:t>Шифферса</a:t>
            </a:r>
            <a:endParaRPr lang="ru-RU" sz="2900" dirty="0" smtClean="0"/>
          </a:p>
          <a:p>
            <a:pPr marL="0" indent="0" algn="r">
              <a:buNone/>
            </a:pPr>
            <a:r>
              <a:rPr lang="ru-RU" sz="2900" b="1" dirty="0" smtClean="0"/>
              <a:t>Прогнозирование развития </a:t>
            </a:r>
          </a:p>
          <a:p>
            <a:pPr marL="0" indent="0" algn="r">
              <a:buNone/>
            </a:pPr>
            <a:r>
              <a:rPr lang="ru-RU" sz="2900" b="1" dirty="0"/>
              <a:t>т</a:t>
            </a:r>
            <a:r>
              <a:rPr lang="ru-RU" sz="2900" b="1" dirty="0" smtClean="0"/>
              <a:t>ехнологий</a:t>
            </a:r>
          </a:p>
          <a:p>
            <a:pPr marL="0" indent="0" algn="r">
              <a:buNone/>
            </a:pPr>
            <a:r>
              <a:rPr lang="ru-RU" sz="2900" b="1" dirty="0" smtClean="0"/>
              <a:t>Международный рынок технологий</a:t>
            </a:r>
          </a:p>
          <a:p>
            <a:pPr marL="0" indent="0" algn="r">
              <a:buNone/>
            </a:pPr>
            <a:endParaRPr lang="ru-RU" sz="2900" dirty="0" smtClean="0"/>
          </a:p>
          <a:p>
            <a:pPr marL="0" indent="0" algn="r">
              <a:buNone/>
            </a:pPr>
            <a:endParaRPr lang="ru-RU" sz="2900" dirty="0" smtClean="0"/>
          </a:p>
          <a:p>
            <a:pPr marL="0" indent="0" algn="r">
              <a:buNone/>
            </a:pPr>
            <a:endParaRPr lang="ru-RU" sz="2200" b="1" dirty="0" smtClean="0"/>
          </a:p>
          <a:p>
            <a:pPr marL="0" indent="0" algn="r">
              <a:buNone/>
            </a:pPr>
            <a:r>
              <a:rPr lang="ru-RU" sz="1400" b="1" dirty="0" smtClean="0"/>
              <a:t> </a:t>
            </a:r>
            <a:endParaRPr lang="ru-RU" sz="1400" b="1" dirty="0"/>
          </a:p>
        </p:txBody>
      </p:sp>
      <p:sp>
        <p:nvSpPr>
          <p:cNvPr id="19" name="Объект 18"/>
          <p:cNvSpPr>
            <a:spLocks noGrp="1"/>
          </p:cNvSpPr>
          <p:nvPr>
            <p:ph sz="half" idx="2"/>
          </p:nvPr>
        </p:nvSpPr>
        <p:spPr>
          <a:xfrm>
            <a:off x="4716016" y="1209778"/>
            <a:ext cx="3970784" cy="52470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smtClean="0"/>
              <a:t>Николаева</a:t>
            </a:r>
          </a:p>
          <a:p>
            <a:pPr marL="0" indent="0">
              <a:buNone/>
            </a:pPr>
            <a:r>
              <a:rPr lang="ru-RU" sz="1400" b="1" dirty="0" smtClean="0"/>
              <a:t>Ольга Евгеньевна,</a:t>
            </a:r>
          </a:p>
          <a:p>
            <a:pPr marL="0" indent="0">
              <a:buNone/>
            </a:pPr>
            <a:r>
              <a:rPr lang="ru-RU" sz="1400" dirty="0" smtClean="0"/>
              <a:t>к.э.н., доц. Эконом. ф-т МГУ</a:t>
            </a:r>
          </a:p>
          <a:p>
            <a:pPr marL="0" indent="0">
              <a:buNone/>
            </a:pPr>
            <a:r>
              <a:rPr lang="ru-RU" sz="1400" b="1" dirty="0" smtClean="0"/>
              <a:t>Управленческий учет</a:t>
            </a:r>
          </a:p>
          <a:p>
            <a:pPr marL="0" indent="0">
              <a:buNone/>
            </a:pPr>
            <a:endParaRPr lang="ru-RU" sz="1400" b="1" dirty="0" smtClean="0"/>
          </a:p>
          <a:p>
            <a:pPr marL="0" indent="0">
              <a:buNone/>
            </a:pPr>
            <a:endParaRPr lang="ru-RU" sz="1400" b="1" dirty="0"/>
          </a:p>
          <a:p>
            <a:pPr marL="0" indent="0">
              <a:buNone/>
            </a:pPr>
            <a:r>
              <a:rPr lang="ru-RU" sz="1400" b="1" dirty="0" smtClean="0"/>
              <a:t>Гавриленко </a:t>
            </a:r>
          </a:p>
          <a:p>
            <a:pPr marL="0" indent="0">
              <a:buNone/>
            </a:pPr>
            <a:r>
              <a:rPr lang="ru-RU" sz="1400" b="1" dirty="0" smtClean="0"/>
              <a:t>Ольга Владимировна,</a:t>
            </a:r>
          </a:p>
          <a:p>
            <a:pPr marL="0" indent="0">
              <a:buNone/>
            </a:pPr>
            <a:r>
              <a:rPr lang="ru-RU" sz="1400" dirty="0" smtClean="0"/>
              <a:t>доц., </a:t>
            </a:r>
            <a:r>
              <a:rPr lang="ru-RU" sz="1400" dirty="0" err="1" smtClean="0"/>
              <a:t>к.соц.н</a:t>
            </a:r>
            <a:r>
              <a:rPr lang="ru-RU" sz="1400" dirty="0" smtClean="0"/>
              <a:t>. </a:t>
            </a:r>
            <a:r>
              <a:rPr lang="ru-RU" sz="1400" dirty="0" err="1" smtClean="0"/>
              <a:t>Социол</a:t>
            </a:r>
            <a:r>
              <a:rPr lang="ru-RU" sz="1400" dirty="0" smtClean="0"/>
              <a:t>. ф-т МГУ</a:t>
            </a:r>
          </a:p>
          <a:p>
            <a:pPr marL="0" indent="0">
              <a:buNone/>
            </a:pPr>
            <a:r>
              <a:rPr lang="ru-RU" sz="1400" b="1" dirty="0" smtClean="0"/>
              <a:t>Организационное поведение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 algn="r">
              <a:buNone/>
            </a:pPr>
            <a:endParaRPr lang="ru-RU" sz="1400" b="1" dirty="0" smtClean="0"/>
          </a:p>
          <a:p>
            <a:pPr marL="0" indent="0" algn="r">
              <a:buNone/>
            </a:pPr>
            <a:endParaRPr lang="ru-RU" sz="1400" b="1" dirty="0"/>
          </a:p>
          <a:p>
            <a:pPr marL="0" indent="0" algn="r">
              <a:buNone/>
            </a:pPr>
            <a:endParaRPr lang="ru-RU" sz="1400" b="1" dirty="0" smtClean="0"/>
          </a:p>
          <a:p>
            <a:pPr marL="0" indent="0" algn="r">
              <a:buNone/>
            </a:pPr>
            <a:r>
              <a:rPr lang="ru-RU" sz="1400" b="1" dirty="0" smtClean="0"/>
              <a:t>Базаров</a:t>
            </a:r>
          </a:p>
          <a:p>
            <a:pPr marL="0" indent="0" algn="r">
              <a:buNone/>
            </a:pPr>
            <a:r>
              <a:rPr lang="ru-RU" sz="1400" b="1" dirty="0" smtClean="0"/>
              <a:t> </a:t>
            </a:r>
            <a:r>
              <a:rPr lang="ru-RU" sz="1400" b="1" dirty="0" err="1"/>
              <a:t>Тахир</a:t>
            </a:r>
            <a:r>
              <a:rPr lang="ru-RU" sz="1400" b="1" dirty="0"/>
              <a:t> </a:t>
            </a:r>
            <a:r>
              <a:rPr lang="ru-RU" sz="1400" b="1" dirty="0" err="1"/>
              <a:t>Юсупович</a:t>
            </a:r>
            <a:r>
              <a:rPr lang="ru-RU" sz="1400" b="1" dirty="0"/>
              <a:t>,</a:t>
            </a:r>
          </a:p>
          <a:p>
            <a:pPr marL="0" indent="0" algn="r">
              <a:buNone/>
            </a:pPr>
            <a:r>
              <a:rPr lang="ru-RU" sz="1400" dirty="0" err="1"/>
              <a:t>д.псх.н</a:t>
            </a:r>
            <a:r>
              <a:rPr lang="ru-RU" sz="1400" dirty="0"/>
              <a:t>., проф.,</a:t>
            </a:r>
          </a:p>
          <a:p>
            <a:pPr marL="0" indent="0" algn="r">
              <a:buNone/>
            </a:pPr>
            <a:r>
              <a:rPr lang="ru-RU" sz="1400" dirty="0"/>
              <a:t>ф-т Психологии </a:t>
            </a:r>
            <a:r>
              <a:rPr lang="ru-RU" sz="1400" dirty="0" smtClean="0"/>
              <a:t>МГУ</a:t>
            </a:r>
          </a:p>
          <a:p>
            <a:pPr marL="0" indent="0" algn="r">
              <a:buNone/>
            </a:pPr>
            <a:r>
              <a:rPr lang="ru-RU" sz="1400" b="1" dirty="0" smtClean="0"/>
              <a:t>Лидерство  </a:t>
            </a:r>
            <a:endParaRPr lang="ru-RU" sz="1400" b="1" dirty="0"/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1026" name="Picture 2" descr="C:\Users\Elena\Desktop\2015\Преподаватели\Громыко%20-%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100603"/>
            <a:ext cx="1571148" cy="134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lena\Desktop\2015\Преподаватели\Зоб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09778"/>
            <a:ext cx="1571149" cy="157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lena\Desktop\2015\Преподаватели\Первушин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29454"/>
            <a:ext cx="1444726" cy="144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lena\Desktop\2015\Преподаватели\Гавриленк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5" y="2629206"/>
            <a:ext cx="1224136" cy="163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Elena\Desktop\2015\Преподаватели\Базаров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581128"/>
            <a:ext cx="1296938" cy="187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Elena\Desktop\2015\Преподаватели\Николаева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45" y="692696"/>
            <a:ext cx="1217836" cy="173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Изображение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3"/>
          <a:stretch/>
        </p:blipFill>
        <p:spPr bwMode="auto">
          <a:xfrm>
            <a:off x="-8217" y="6129300"/>
            <a:ext cx="9152217" cy="7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\\192.168.155.200\Exchange\ИНФОРМАЦИЯ О ФАКУЛЬТЕТЕ\Логотипы\ВШУИ\Vshui-logo-colo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9552" cy="83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83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1186</Words>
  <Application>Microsoft Office PowerPoint</Application>
  <PresentationFormat>Экран (4:3)</PresentationFormat>
  <Paragraphs>252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Из обращение Председателя Совета директоров АФК «Система» Евтушенкова Владимира Петровича    </vt:lpstr>
      <vt:lpstr>ФОРМАТЫ ОБУЧЕНИЯ ВШУИ МГУ</vt:lpstr>
      <vt:lpstr>Почему мы?</vt:lpstr>
      <vt:lpstr>Презентация PowerPoint</vt:lpstr>
      <vt:lpstr>Структура программы</vt:lpstr>
      <vt:lpstr>Изменения в формате программы  МА «Стратегический менеджмент и инновации»</vt:lpstr>
      <vt:lpstr>Изменения в учебном плане программы  МА «Стратегический менеджмент и инновации»</vt:lpstr>
      <vt:lpstr>Лучшие  по рейтингу преподаватели </vt:lpstr>
      <vt:lpstr>Новые преподаватели</vt:lpstr>
      <vt:lpstr>Что умеют наши магистры? </vt:lpstr>
      <vt:lpstr> МВА «Лидерство в инновациях»</vt:lpstr>
      <vt:lpstr>ПРОГРАММЫ ПОВЫШЕНИЯ КВАЛИФИКАЦИИ</vt:lpstr>
      <vt:lpstr>Технологический брокер</vt:lpstr>
      <vt:lpstr>ЗАПИСЬ НА ПРОГРАММЫ  ПОВЫШЕНИЯ КВАЛИФИКАЦИИ (сентябрь 2015 г.)</vt:lpstr>
      <vt:lpstr>Как поступить на МА?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Elena</cp:lastModifiedBy>
  <cp:revision>108</cp:revision>
  <cp:lastPrinted>2015-05-14T14:37:42Z</cp:lastPrinted>
  <dcterms:created xsi:type="dcterms:W3CDTF">2013-05-30T07:23:18Z</dcterms:created>
  <dcterms:modified xsi:type="dcterms:W3CDTF">2015-05-18T09:38:10Z</dcterms:modified>
</cp:coreProperties>
</file>