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7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8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</p:sldMasterIdLst>
  <p:notesMasterIdLst>
    <p:notesMasterId r:id="rId49"/>
  </p:notesMasterIdLst>
  <p:sldIdLst>
    <p:sldId id="262" r:id="rId22"/>
    <p:sldId id="267" r:id="rId23"/>
    <p:sldId id="268" r:id="rId24"/>
    <p:sldId id="293" r:id="rId25"/>
    <p:sldId id="269" r:id="rId26"/>
    <p:sldId id="270" r:id="rId27"/>
    <p:sldId id="271" r:id="rId28"/>
    <p:sldId id="291" r:id="rId29"/>
    <p:sldId id="273" r:id="rId30"/>
    <p:sldId id="274" r:id="rId31"/>
    <p:sldId id="275" r:id="rId32"/>
    <p:sldId id="276" r:id="rId33"/>
    <p:sldId id="277" r:id="rId34"/>
    <p:sldId id="278" r:id="rId35"/>
    <p:sldId id="292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5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797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6835" autoAdjust="0"/>
  </p:normalViewPr>
  <p:slideViewPr>
    <p:cSldViewPr>
      <p:cViewPr>
        <p:scale>
          <a:sx n="96" d="100"/>
          <a:sy n="96" d="100"/>
        </p:scale>
        <p:origin x="-7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99BC5-0CDF-4CD0-897B-84A858DB0348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E31FAB1-C89A-42AB-800B-57A7B70228F1}">
      <dgm:prSet phldrT="[Текст]" custT="1"/>
      <dgm:spPr/>
      <dgm:t>
        <a:bodyPr/>
        <a:lstStyle/>
        <a:p>
          <a:r>
            <a:rPr lang="ru-RU" sz="1200" dirty="0" smtClean="0"/>
            <a:t>Технологическая платформа</a:t>
          </a:r>
          <a:endParaRPr lang="ru-RU" sz="1200" dirty="0"/>
        </a:p>
      </dgm:t>
    </dgm:pt>
    <dgm:pt modelId="{7E922B2D-EB65-4131-803A-202D7056D892}" type="parTrans" cxnId="{872540E9-EC59-4EA4-B3EA-FCB7F726FC7B}">
      <dgm:prSet/>
      <dgm:spPr/>
      <dgm:t>
        <a:bodyPr/>
        <a:lstStyle/>
        <a:p>
          <a:endParaRPr lang="ru-RU"/>
        </a:p>
      </dgm:t>
    </dgm:pt>
    <dgm:pt modelId="{6D8C31E9-66D8-4499-9C7D-2209B11CC89F}" type="sibTrans" cxnId="{872540E9-EC59-4EA4-B3EA-FCB7F726FC7B}">
      <dgm:prSet/>
      <dgm:spPr/>
      <dgm:t>
        <a:bodyPr/>
        <a:lstStyle/>
        <a:p>
          <a:endParaRPr lang="ru-RU"/>
        </a:p>
      </dgm:t>
    </dgm:pt>
    <dgm:pt modelId="{875B4145-055C-4F2D-A1E3-9EAC30DA74DA}">
      <dgm:prSet phldrT="[Текст]" custT="1"/>
      <dgm:spPr/>
      <dgm:t>
        <a:bodyPr/>
        <a:lstStyle/>
        <a:p>
          <a:r>
            <a:rPr lang="ru-RU" sz="1200" dirty="0" smtClean="0"/>
            <a:t>Бизнес</a:t>
          </a:r>
          <a:endParaRPr lang="ru-RU" sz="1200" dirty="0"/>
        </a:p>
      </dgm:t>
    </dgm:pt>
    <dgm:pt modelId="{402A8D02-173A-4FA3-B6C9-CF57BE676F13}" type="parTrans" cxnId="{B21A9371-7AC8-49AD-B4DA-AD0A17B514C0}">
      <dgm:prSet/>
      <dgm:spPr/>
      <dgm:t>
        <a:bodyPr/>
        <a:lstStyle/>
        <a:p>
          <a:endParaRPr lang="ru-RU"/>
        </a:p>
      </dgm:t>
    </dgm:pt>
    <dgm:pt modelId="{33D5BE27-3D0E-4CF9-9A88-E0E3536F14E8}" type="sibTrans" cxnId="{B21A9371-7AC8-49AD-B4DA-AD0A17B514C0}">
      <dgm:prSet/>
      <dgm:spPr/>
      <dgm:t>
        <a:bodyPr/>
        <a:lstStyle/>
        <a:p>
          <a:endParaRPr lang="ru-RU"/>
        </a:p>
      </dgm:t>
    </dgm:pt>
    <dgm:pt modelId="{2E23048D-DC28-44CC-A198-E23F71CBEAF3}">
      <dgm:prSet phldrT="[Текст]" custT="1"/>
      <dgm:spPr/>
      <dgm:t>
        <a:bodyPr/>
        <a:lstStyle/>
        <a:p>
          <a:r>
            <a:rPr lang="ru-RU" sz="1200" dirty="0" smtClean="0"/>
            <a:t>Финансы</a:t>
          </a:r>
          <a:endParaRPr lang="ru-RU" sz="1200" dirty="0"/>
        </a:p>
      </dgm:t>
    </dgm:pt>
    <dgm:pt modelId="{4C865906-1CF9-4A6A-B0CF-F2A496D77D5E}" type="parTrans" cxnId="{6BB149AC-3735-4176-A7D5-CFDDE6BB6F3B}">
      <dgm:prSet/>
      <dgm:spPr/>
      <dgm:t>
        <a:bodyPr/>
        <a:lstStyle/>
        <a:p>
          <a:endParaRPr lang="ru-RU"/>
        </a:p>
      </dgm:t>
    </dgm:pt>
    <dgm:pt modelId="{31C75B8C-1FDF-4FE1-AA1D-2494E0B6D087}" type="sibTrans" cxnId="{6BB149AC-3735-4176-A7D5-CFDDE6BB6F3B}">
      <dgm:prSet/>
      <dgm:spPr/>
      <dgm:t>
        <a:bodyPr/>
        <a:lstStyle/>
        <a:p>
          <a:endParaRPr lang="ru-RU"/>
        </a:p>
      </dgm:t>
    </dgm:pt>
    <dgm:pt modelId="{ED4C96BA-4BC7-45CB-8062-F39F792F81FD}">
      <dgm:prSet phldrT="[Текст]" custT="1"/>
      <dgm:spPr/>
      <dgm:t>
        <a:bodyPr/>
        <a:lstStyle/>
        <a:p>
          <a:r>
            <a:rPr lang="ru-RU" sz="1200" dirty="0" smtClean="0"/>
            <a:t>ВУЗы</a:t>
          </a:r>
          <a:endParaRPr lang="ru-RU" sz="1200" dirty="0"/>
        </a:p>
      </dgm:t>
    </dgm:pt>
    <dgm:pt modelId="{9B8DCD59-7BBB-41F6-A810-6ACE5406D39A}" type="parTrans" cxnId="{1859A031-AB63-4F7A-B1F8-3D309F6641D8}">
      <dgm:prSet/>
      <dgm:spPr/>
      <dgm:t>
        <a:bodyPr/>
        <a:lstStyle/>
        <a:p>
          <a:endParaRPr lang="ru-RU"/>
        </a:p>
      </dgm:t>
    </dgm:pt>
    <dgm:pt modelId="{22EE1123-1D90-494B-B6CC-98DD88D39962}" type="sibTrans" cxnId="{1859A031-AB63-4F7A-B1F8-3D309F6641D8}">
      <dgm:prSet/>
      <dgm:spPr/>
      <dgm:t>
        <a:bodyPr/>
        <a:lstStyle/>
        <a:p>
          <a:endParaRPr lang="ru-RU"/>
        </a:p>
      </dgm:t>
    </dgm:pt>
    <dgm:pt modelId="{6B2FCDEC-753C-4D84-B135-DB704F2C3A75}">
      <dgm:prSet phldrT="[Текст]" custT="1"/>
      <dgm:spPr/>
      <dgm:t>
        <a:bodyPr/>
        <a:lstStyle/>
        <a:p>
          <a:r>
            <a:rPr lang="ru-RU" sz="1200" dirty="0" smtClean="0"/>
            <a:t>Наука</a:t>
          </a:r>
          <a:endParaRPr lang="ru-RU" sz="1200" dirty="0"/>
        </a:p>
      </dgm:t>
    </dgm:pt>
    <dgm:pt modelId="{7D5F684F-FDB1-4FAD-B8CD-2189560E18D6}" type="parTrans" cxnId="{7906CCD8-2AF1-42F9-B19E-FB49A65753CD}">
      <dgm:prSet/>
      <dgm:spPr/>
      <dgm:t>
        <a:bodyPr/>
        <a:lstStyle/>
        <a:p>
          <a:endParaRPr lang="ru-RU"/>
        </a:p>
      </dgm:t>
    </dgm:pt>
    <dgm:pt modelId="{5DBA6C67-7D8C-4E15-AFBB-20FBD8A1D0BC}" type="sibTrans" cxnId="{7906CCD8-2AF1-42F9-B19E-FB49A65753CD}">
      <dgm:prSet/>
      <dgm:spPr/>
      <dgm:t>
        <a:bodyPr/>
        <a:lstStyle/>
        <a:p>
          <a:endParaRPr lang="ru-RU"/>
        </a:p>
      </dgm:t>
    </dgm:pt>
    <dgm:pt modelId="{7437E07F-8098-46C2-9175-A2039606F135}">
      <dgm:prSet custT="1"/>
      <dgm:spPr/>
      <dgm:t>
        <a:bodyPr/>
        <a:lstStyle/>
        <a:p>
          <a:r>
            <a:rPr lang="ru-RU" sz="1200" dirty="0" smtClean="0"/>
            <a:t>Государство</a:t>
          </a:r>
          <a:endParaRPr lang="ru-RU" sz="1200" dirty="0"/>
        </a:p>
      </dgm:t>
    </dgm:pt>
    <dgm:pt modelId="{50CA8C2D-AE54-4140-851B-03EF1A7DC7B6}" type="parTrans" cxnId="{D5971FE5-3F4A-4511-BB2E-04702983B31A}">
      <dgm:prSet/>
      <dgm:spPr/>
      <dgm:t>
        <a:bodyPr/>
        <a:lstStyle/>
        <a:p>
          <a:endParaRPr lang="ru-RU"/>
        </a:p>
      </dgm:t>
    </dgm:pt>
    <dgm:pt modelId="{CBE883B5-18C6-472C-92DC-657B6E7C8AD3}" type="sibTrans" cxnId="{D5971FE5-3F4A-4511-BB2E-04702983B31A}">
      <dgm:prSet/>
      <dgm:spPr/>
      <dgm:t>
        <a:bodyPr/>
        <a:lstStyle/>
        <a:p>
          <a:endParaRPr lang="ru-RU"/>
        </a:p>
      </dgm:t>
    </dgm:pt>
    <dgm:pt modelId="{D46CC0FD-0714-42C8-AD4A-CDAE7EFB56F8}" type="pres">
      <dgm:prSet presAssocID="{34D99BC5-0CDF-4CD0-897B-84A858DB03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74BB4-4C8A-4891-8EAA-6DAC34C4C7A5}" type="pres">
      <dgm:prSet presAssocID="{9E31FAB1-C89A-42AB-800B-57A7B70228F1}" presName="centerShape" presStyleLbl="node0" presStyleIdx="0" presStyleCnt="1" custScaleX="140191" custLinFactNeighborY="-1246"/>
      <dgm:spPr/>
      <dgm:t>
        <a:bodyPr/>
        <a:lstStyle/>
        <a:p>
          <a:endParaRPr lang="ru-RU"/>
        </a:p>
      </dgm:t>
    </dgm:pt>
    <dgm:pt modelId="{A1FD5DC1-F590-4EC6-B7C8-DED9C7A867E1}" type="pres">
      <dgm:prSet presAssocID="{875B4145-055C-4F2D-A1E3-9EAC30DA74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E131E-40E8-44BA-A903-B0539E2B2B56}" type="pres">
      <dgm:prSet presAssocID="{875B4145-055C-4F2D-A1E3-9EAC30DA74DA}" presName="dummy" presStyleCnt="0"/>
      <dgm:spPr/>
    </dgm:pt>
    <dgm:pt modelId="{099EA88C-E406-4477-839B-DA89AE35F85B}" type="pres">
      <dgm:prSet presAssocID="{33D5BE27-3D0E-4CF9-9A88-E0E3536F14E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7794009-5EC9-42A3-BEC1-8F21BDE50E4B}" type="pres">
      <dgm:prSet presAssocID="{2E23048D-DC28-44CC-A198-E23F71CBEAF3}" presName="node" presStyleLbl="node1" presStyleIdx="1" presStyleCnt="5" custScaleX="12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C5A06-1D1C-4426-AF9A-8D6D7760A9A4}" type="pres">
      <dgm:prSet presAssocID="{2E23048D-DC28-44CC-A198-E23F71CBEAF3}" presName="dummy" presStyleCnt="0"/>
      <dgm:spPr/>
    </dgm:pt>
    <dgm:pt modelId="{9C2B49CC-DDD1-417C-A5AD-50F20724A7FE}" type="pres">
      <dgm:prSet presAssocID="{31C75B8C-1FDF-4FE1-AA1D-2494E0B6D08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74AA1C6-A427-4808-826B-D36A1A3A2CE6}" type="pres">
      <dgm:prSet presAssocID="{ED4C96BA-4BC7-45CB-8062-F39F792F81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840BE-F740-4C24-ACC7-F034848C4ADE}" type="pres">
      <dgm:prSet presAssocID="{ED4C96BA-4BC7-45CB-8062-F39F792F81FD}" presName="dummy" presStyleCnt="0"/>
      <dgm:spPr/>
    </dgm:pt>
    <dgm:pt modelId="{B78FD0BA-B774-4214-8B98-6A44AF6D12CA}" type="pres">
      <dgm:prSet presAssocID="{22EE1123-1D90-494B-B6CC-98DD88D3996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3F322AC-947D-40B2-80E8-7783EEF15ECF}" type="pres">
      <dgm:prSet presAssocID="{6B2FCDEC-753C-4D84-B135-DB704F2C3A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92E1E-1630-4355-A55B-B32A2FE22185}" type="pres">
      <dgm:prSet presAssocID="{6B2FCDEC-753C-4D84-B135-DB704F2C3A75}" presName="dummy" presStyleCnt="0"/>
      <dgm:spPr/>
    </dgm:pt>
    <dgm:pt modelId="{24417D55-751A-4A45-80E4-720E4DB5FBCF}" type="pres">
      <dgm:prSet presAssocID="{5DBA6C67-7D8C-4E15-AFBB-20FBD8A1D0B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2CE3F6E-CBC2-46C2-924D-E562377EEDD5}" type="pres">
      <dgm:prSet presAssocID="{7437E07F-8098-46C2-9175-A2039606F135}" presName="node" presStyleLbl="node1" presStyleIdx="4" presStyleCnt="5" custScaleX="15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B3F48-7893-4634-A58A-15DD2A8D9FA6}" type="pres">
      <dgm:prSet presAssocID="{7437E07F-8098-46C2-9175-A2039606F135}" presName="dummy" presStyleCnt="0"/>
      <dgm:spPr/>
    </dgm:pt>
    <dgm:pt modelId="{09B3149B-239D-4F03-B316-255A0220CF32}" type="pres">
      <dgm:prSet presAssocID="{CBE883B5-18C6-472C-92DC-657B6E7C8AD3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21A9371-7AC8-49AD-B4DA-AD0A17B514C0}" srcId="{9E31FAB1-C89A-42AB-800B-57A7B70228F1}" destId="{875B4145-055C-4F2D-A1E3-9EAC30DA74DA}" srcOrd="0" destOrd="0" parTransId="{402A8D02-173A-4FA3-B6C9-CF57BE676F13}" sibTransId="{33D5BE27-3D0E-4CF9-9A88-E0E3536F14E8}"/>
    <dgm:cxn modelId="{A185197D-CD58-4947-8374-C47E033E2145}" type="presOf" srcId="{CBE883B5-18C6-472C-92DC-657B6E7C8AD3}" destId="{09B3149B-239D-4F03-B316-255A0220CF32}" srcOrd="0" destOrd="0" presId="urn:microsoft.com/office/officeart/2005/8/layout/radial6"/>
    <dgm:cxn modelId="{6BB149AC-3735-4176-A7D5-CFDDE6BB6F3B}" srcId="{9E31FAB1-C89A-42AB-800B-57A7B70228F1}" destId="{2E23048D-DC28-44CC-A198-E23F71CBEAF3}" srcOrd="1" destOrd="0" parTransId="{4C865906-1CF9-4A6A-B0CF-F2A496D77D5E}" sibTransId="{31C75B8C-1FDF-4FE1-AA1D-2494E0B6D087}"/>
    <dgm:cxn modelId="{898AB7E7-6277-4B9F-9D57-3936845BBC63}" type="presOf" srcId="{6B2FCDEC-753C-4D84-B135-DB704F2C3A75}" destId="{03F322AC-947D-40B2-80E8-7783EEF15ECF}" srcOrd="0" destOrd="0" presId="urn:microsoft.com/office/officeart/2005/8/layout/radial6"/>
    <dgm:cxn modelId="{D5971FE5-3F4A-4511-BB2E-04702983B31A}" srcId="{9E31FAB1-C89A-42AB-800B-57A7B70228F1}" destId="{7437E07F-8098-46C2-9175-A2039606F135}" srcOrd="4" destOrd="0" parTransId="{50CA8C2D-AE54-4140-851B-03EF1A7DC7B6}" sibTransId="{CBE883B5-18C6-472C-92DC-657B6E7C8AD3}"/>
    <dgm:cxn modelId="{5067434E-16ED-4025-BACB-420F5A3F3BB8}" type="presOf" srcId="{9E31FAB1-C89A-42AB-800B-57A7B70228F1}" destId="{89C74BB4-4C8A-4891-8EAA-6DAC34C4C7A5}" srcOrd="0" destOrd="0" presId="urn:microsoft.com/office/officeart/2005/8/layout/radial6"/>
    <dgm:cxn modelId="{9BA1E2F9-348F-43B7-A2AA-0136870781B6}" type="presOf" srcId="{5DBA6C67-7D8C-4E15-AFBB-20FBD8A1D0BC}" destId="{24417D55-751A-4A45-80E4-720E4DB5FBCF}" srcOrd="0" destOrd="0" presId="urn:microsoft.com/office/officeart/2005/8/layout/radial6"/>
    <dgm:cxn modelId="{37D888AA-BCBF-432E-8B9B-CA3385B1C59A}" type="presOf" srcId="{2E23048D-DC28-44CC-A198-E23F71CBEAF3}" destId="{C7794009-5EC9-42A3-BEC1-8F21BDE50E4B}" srcOrd="0" destOrd="0" presId="urn:microsoft.com/office/officeart/2005/8/layout/radial6"/>
    <dgm:cxn modelId="{1859A031-AB63-4F7A-B1F8-3D309F6641D8}" srcId="{9E31FAB1-C89A-42AB-800B-57A7B70228F1}" destId="{ED4C96BA-4BC7-45CB-8062-F39F792F81FD}" srcOrd="2" destOrd="0" parTransId="{9B8DCD59-7BBB-41F6-A810-6ACE5406D39A}" sibTransId="{22EE1123-1D90-494B-B6CC-98DD88D39962}"/>
    <dgm:cxn modelId="{CC538178-4CF0-40E2-9D49-45AFBB2DF81C}" type="presOf" srcId="{7437E07F-8098-46C2-9175-A2039606F135}" destId="{52CE3F6E-CBC2-46C2-924D-E562377EEDD5}" srcOrd="0" destOrd="0" presId="urn:microsoft.com/office/officeart/2005/8/layout/radial6"/>
    <dgm:cxn modelId="{7906CCD8-2AF1-42F9-B19E-FB49A65753CD}" srcId="{9E31FAB1-C89A-42AB-800B-57A7B70228F1}" destId="{6B2FCDEC-753C-4D84-B135-DB704F2C3A75}" srcOrd="3" destOrd="0" parTransId="{7D5F684F-FDB1-4FAD-B8CD-2189560E18D6}" sibTransId="{5DBA6C67-7D8C-4E15-AFBB-20FBD8A1D0BC}"/>
    <dgm:cxn modelId="{65E6EB55-F759-4F3A-8A22-68449C481FFC}" type="presOf" srcId="{22EE1123-1D90-494B-B6CC-98DD88D39962}" destId="{B78FD0BA-B774-4214-8B98-6A44AF6D12CA}" srcOrd="0" destOrd="0" presId="urn:microsoft.com/office/officeart/2005/8/layout/radial6"/>
    <dgm:cxn modelId="{6C40A616-7C49-468B-996F-80F52E927F1F}" type="presOf" srcId="{34D99BC5-0CDF-4CD0-897B-84A858DB0348}" destId="{D46CC0FD-0714-42C8-AD4A-CDAE7EFB56F8}" srcOrd="0" destOrd="0" presId="urn:microsoft.com/office/officeart/2005/8/layout/radial6"/>
    <dgm:cxn modelId="{EEEDF437-E3F5-4AF7-A6D8-871F14BB1AC3}" type="presOf" srcId="{31C75B8C-1FDF-4FE1-AA1D-2494E0B6D087}" destId="{9C2B49CC-DDD1-417C-A5AD-50F20724A7FE}" srcOrd="0" destOrd="0" presId="urn:microsoft.com/office/officeart/2005/8/layout/radial6"/>
    <dgm:cxn modelId="{1A84EB09-0488-4E3D-925A-397C36DDB928}" type="presOf" srcId="{33D5BE27-3D0E-4CF9-9A88-E0E3536F14E8}" destId="{099EA88C-E406-4477-839B-DA89AE35F85B}" srcOrd="0" destOrd="0" presId="urn:microsoft.com/office/officeart/2005/8/layout/radial6"/>
    <dgm:cxn modelId="{872540E9-EC59-4EA4-B3EA-FCB7F726FC7B}" srcId="{34D99BC5-0CDF-4CD0-897B-84A858DB0348}" destId="{9E31FAB1-C89A-42AB-800B-57A7B70228F1}" srcOrd="0" destOrd="0" parTransId="{7E922B2D-EB65-4131-803A-202D7056D892}" sibTransId="{6D8C31E9-66D8-4499-9C7D-2209B11CC89F}"/>
    <dgm:cxn modelId="{BB861B96-0DCB-4BEF-BE9D-C0FAB3F53C7A}" type="presOf" srcId="{875B4145-055C-4F2D-A1E3-9EAC30DA74DA}" destId="{A1FD5DC1-F590-4EC6-B7C8-DED9C7A867E1}" srcOrd="0" destOrd="0" presId="urn:microsoft.com/office/officeart/2005/8/layout/radial6"/>
    <dgm:cxn modelId="{CFC5A348-D64C-4AF1-A464-7C382D3E9B3B}" type="presOf" srcId="{ED4C96BA-4BC7-45CB-8062-F39F792F81FD}" destId="{A74AA1C6-A427-4808-826B-D36A1A3A2CE6}" srcOrd="0" destOrd="0" presId="urn:microsoft.com/office/officeart/2005/8/layout/radial6"/>
    <dgm:cxn modelId="{D7129489-52F8-4093-B241-F63F9C332CE9}" type="presParOf" srcId="{D46CC0FD-0714-42C8-AD4A-CDAE7EFB56F8}" destId="{89C74BB4-4C8A-4891-8EAA-6DAC34C4C7A5}" srcOrd="0" destOrd="0" presId="urn:microsoft.com/office/officeart/2005/8/layout/radial6"/>
    <dgm:cxn modelId="{5F90C10F-21F7-4E5B-8A41-1BFA6052C94D}" type="presParOf" srcId="{D46CC0FD-0714-42C8-AD4A-CDAE7EFB56F8}" destId="{A1FD5DC1-F590-4EC6-B7C8-DED9C7A867E1}" srcOrd="1" destOrd="0" presId="urn:microsoft.com/office/officeart/2005/8/layout/radial6"/>
    <dgm:cxn modelId="{6A3D31DA-E949-4951-90E0-CA48FFB6F96D}" type="presParOf" srcId="{D46CC0FD-0714-42C8-AD4A-CDAE7EFB56F8}" destId="{953E131E-40E8-44BA-A903-B0539E2B2B56}" srcOrd="2" destOrd="0" presId="urn:microsoft.com/office/officeart/2005/8/layout/radial6"/>
    <dgm:cxn modelId="{9E2C16D2-D03D-48A8-8CA9-31CD7CC3264C}" type="presParOf" srcId="{D46CC0FD-0714-42C8-AD4A-CDAE7EFB56F8}" destId="{099EA88C-E406-4477-839B-DA89AE35F85B}" srcOrd="3" destOrd="0" presId="urn:microsoft.com/office/officeart/2005/8/layout/radial6"/>
    <dgm:cxn modelId="{756D20E3-8119-41C0-8272-F25B26986E9B}" type="presParOf" srcId="{D46CC0FD-0714-42C8-AD4A-CDAE7EFB56F8}" destId="{C7794009-5EC9-42A3-BEC1-8F21BDE50E4B}" srcOrd="4" destOrd="0" presId="urn:microsoft.com/office/officeart/2005/8/layout/radial6"/>
    <dgm:cxn modelId="{5513372C-A124-436B-B404-2BABE4C4AD26}" type="presParOf" srcId="{D46CC0FD-0714-42C8-AD4A-CDAE7EFB56F8}" destId="{1E5C5A06-1D1C-4426-AF9A-8D6D7760A9A4}" srcOrd="5" destOrd="0" presId="urn:microsoft.com/office/officeart/2005/8/layout/radial6"/>
    <dgm:cxn modelId="{D1BBD7F5-9D7F-46EA-83EB-2D33D8D59500}" type="presParOf" srcId="{D46CC0FD-0714-42C8-AD4A-CDAE7EFB56F8}" destId="{9C2B49CC-DDD1-417C-A5AD-50F20724A7FE}" srcOrd="6" destOrd="0" presId="urn:microsoft.com/office/officeart/2005/8/layout/radial6"/>
    <dgm:cxn modelId="{FC2ED033-B5B7-4CBC-905C-8119F2AE392E}" type="presParOf" srcId="{D46CC0FD-0714-42C8-AD4A-CDAE7EFB56F8}" destId="{A74AA1C6-A427-4808-826B-D36A1A3A2CE6}" srcOrd="7" destOrd="0" presId="urn:microsoft.com/office/officeart/2005/8/layout/radial6"/>
    <dgm:cxn modelId="{98E78660-3FA5-47E5-8088-F0AAEA9C6B01}" type="presParOf" srcId="{D46CC0FD-0714-42C8-AD4A-CDAE7EFB56F8}" destId="{EDE840BE-F740-4C24-ACC7-F034848C4ADE}" srcOrd="8" destOrd="0" presId="urn:microsoft.com/office/officeart/2005/8/layout/radial6"/>
    <dgm:cxn modelId="{FBFF723F-3D42-49E6-B33B-6AE9065A9B95}" type="presParOf" srcId="{D46CC0FD-0714-42C8-AD4A-CDAE7EFB56F8}" destId="{B78FD0BA-B774-4214-8B98-6A44AF6D12CA}" srcOrd="9" destOrd="0" presId="urn:microsoft.com/office/officeart/2005/8/layout/radial6"/>
    <dgm:cxn modelId="{259A53D7-381D-49C8-8569-995CA0086E63}" type="presParOf" srcId="{D46CC0FD-0714-42C8-AD4A-CDAE7EFB56F8}" destId="{03F322AC-947D-40B2-80E8-7783EEF15ECF}" srcOrd="10" destOrd="0" presId="urn:microsoft.com/office/officeart/2005/8/layout/radial6"/>
    <dgm:cxn modelId="{CA61D004-AD68-4444-AE53-26B5AC840A56}" type="presParOf" srcId="{D46CC0FD-0714-42C8-AD4A-CDAE7EFB56F8}" destId="{35B92E1E-1630-4355-A55B-B32A2FE22185}" srcOrd="11" destOrd="0" presId="urn:microsoft.com/office/officeart/2005/8/layout/radial6"/>
    <dgm:cxn modelId="{A59A81A0-F512-4764-BD0E-204B04E14A15}" type="presParOf" srcId="{D46CC0FD-0714-42C8-AD4A-CDAE7EFB56F8}" destId="{24417D55-751A-4A45-80E4-720E4DB5FBCF}" srcOrd="12" destOrd="0" presId="urn:microsoft.com/office/officeart/2005/8/layout/radial6"/>
    <dgm:cxn modelId="{FFA7EBDC-6B99-47D1-B5B9-3ABB65B76DF5}" type="presParOf" srcId="{D46CC0FD-0714-42C8-AD4A-CDAE7EFB56F8}" destId="{52CE3F6E-CBC2-46C2-924D-E562377EEDD5}" srcOrd="13" destOrd="0" presId="urn:microsoft.com/office/officeart/2005/8/layout/radial6"/>
    <dgm:cxn modelId="{06B952D9-C711-4C0D-835E-AEF8CF56C19C}" type="presParOf" srcId="{D46CC0FD-0714-42C8-AD4A-CDAE7EFB56F8}" destId="{396B3F48-7893-4634-A58A-15DD2A8D9FA6}" srcOrd="14" destOrd="0" presId="urn:microsoft.com/office/officeart/2005/8/layout/radial6"/>
    <dgm:cxn modelId="{5F964D00-AB9C-4786-BC86-8C5162498F66}" type="presParOf" srcId="{D46CC0FD-0714-42C8-AD4A-CDAE7EFB56F8}" destId="{09B3149B-239D-4F03-B316-255A0220CF3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3149B-239D-4F03-B316-255A0220CF32}">
      <dsp:nvSpPr>
        <dsp:cNvPr id="0" name=""/>
        <dsp:cNvSpPr/>
      </dsp:nvSpPr>
      <dsp:spPr>
        <a:xfrm>
          <a:off x="2184228" y="370871"/>
          <a:ext cx="2468474" cy="2468474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17D55-751A-4A45-80E4-720E4DB5FBCF}">
      <dsp:nvSpPr>
        <dsp:cNvPr id="0" name=""/>
        <dsp:cNvSpPr/>
      </dsp:nvSpPr>
      <dsp:spPr>
        <a:xfrm>
          <a:off x="2184228" y="370871"/>
          <a:ext cx="2468474" cy="2468474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FD0BA-B774-4214-8B98-6A44AF6D12CA}">
      <dsp:nvSpPr>
        <dsp:cNvPr id="0" name=""/>
        <dsp:cNvSpPr/>
      </dsp:nvSpPr>
      <dsp:spPr>
        <a:xfrm>
          <a:off x="2184228" y="370871"/>
          <a:ext cx="2468474" cy="2468474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B49CC-DDD1-417C-A5AD-50F20724A7FE}">
      <dsp:nvSpPr>
        <dsp:cNvPr id="0" name=""/>
        <dsp:cNvSpPr/>
      </dsp:nvSpPr>
      <dsp:spPr>
        <a:xfrm>
          <a:off x="2184228" y="370871"/>
          <a:ext cx="2468474" cy="2468474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EA88C-E406-4477-839B-DA89AE35F85B}">
      <dsp:nvSpPr>
        <dsp:cNvPr id="0" name=""/>
        <dsp:cNvSpPr/>
      </dsp:nvSpPr>
      <dsp:spPr>
        <a:xfrm>
          <a:off x="2184228" y="370871"/>
          <a:ext cx="2468474" cy="2468474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74BB4-4C8A-4891-8EAA-6DAC34C4C7A5}">
      <dsp:nvSpPr>
        <dsp:cNvPr id="0" name=""/>
        <dsp:cNvSpPr/>
      </dsp:nvSpPr>
      <dsp:spPr>
        <a:xfrm>
          <a:off x="2622085" y="1006997"/>
          <a:ext cx="1592760" cy="11361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Технологическая платформа</a:t>
          </a:r>
          <a:endParaRPr lang="ru-RU" sz="1200" kern="1200" dirty="0"/>
        </a:p>
      </dsp:txBody>
      <dsp:txXfrm>
        <a:off x="2855339" y="1173380"/>
        <a:ext cx="1126252" cy="803370"/>
      </dsp:txXfrm>
    </dsp:sp>
    <dsp:sp modelId="{A1FD5DC1-F590-4EC6-B7C8-DED9C7A867E1}">
      <dsp:nvSpPr>
        <dsp:cNvPr id="0" name=""/>
        <dsp:cNvSpPr/>
      </dsp:nvSpPr>
      <dsp:spPr>
        <a:xfrm>
          <a:off x="3020818" y="1854"/>
          <a:ext cx="795295" cy="7952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Бизнес</a:t>
          </a:r>
          <a:endParaRPr lang="ru-RU" sz="1200" kern="1200" dirty="0"/>
        </a:p>
      </dsp:txBody>
      <dsp:txXfrm>
        <a:off x="3137286" y="118322"/>
        <a:ext cx="562359" cy="562359"/>
      </dsp:txXfrm>
    </dsp:sp>
    <dsp:sp modelId="{C7794009-5EC9-42A3-BEC1-8F21BDE50E4B}">
      <dsp:nvSpPr>
        <dsp:cNvPr id="0" name=""/>
        <dsp:cNvSpPr/>
      </dsp:nvSpPr>
      <dsp:spPr>
        <a:xfrm>
          <a:off x="4068591" y="834908"/>
          <a:ext cx="992950" cy="79529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Финансы</a:t>
          </a:r>
          <a:endParaRPr lang="ru-RU" sz="1200" kern="1200" dirty="0"/>
        </a:p>
      </dsp:txBody>
      <dsp:txXfrm>
        <a:off x="4214005" y="951376"/>
        <a:ext cx="702122" cy="562359"/>
      </dsp:txXfrm>
    </dsp:sp>
    <dsp:sp modelId="{A74AA1C6-A427-4808-826B-D36A1A3A2CE6}">
      <dsp:nvSpPr>
        <dsp:cNvPr id="0" name=""/>
        <dsp:cNvSpPr/>
      </dsp:nvSpPr>
      <dsp:spPr>
        <a:xfrm>
          <a:off x="3729456" y="2182817"/>
          <a:ext cx="795295" cy="79529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ВУЗы</a:t>
          </a:r>
          <a:endParaRPr lang="ru-RU" sz="1200" kern="1200" dirty="0"/>
        </a:p>
      </dsp:txBody>
      <dsp:txXfrm>
        <a:off x="3845924" y="2299285"/>
        <a:ext cx="562359" cy="562359"/>
      </dsp:txXfrm>
    </dsp:sp>
    <dsp:sp modelId="{03F322AC-947D-40B2-80E8-7783EEF15ECF}">
      <dsp:nvSpPr>
        <dsp:cNvPr id="0" name=""/>
        <dsp:cNvSpPr/>
      </dsp:nvSpPr>
      <dsp:spPr>
        <a:xfrm>
          <a:off x="2312180" y="2182817"/>
          <a:ext cx="795295" cy="79529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Наука</a:t>
          </a:r>
          <a:endParaRPr lang="ru-RU" sz="1200" kern="1200" dirty="0"/>
        </a:p>
      </dsp:txBody>
      <dsp:txXfrm>
        <a:off x="2428648" y="2299285"/>
        <a:ext cx="562359" cy="562359"/>
      </dsp:txXfrm>
    </dsp:sp>
    <dsp:sp modelId="{52CE3F6E-CBC2-46C2-924D-E562377EEDD5}">
      <dsp:nvSpPr>
        <dsp:cNvPr id="0" name=""/>
        <dsp:cNvSpPr/>
      </dsp:nvSpPr>
      <dsp:spPr>
        <a:xfrm>
          <a:off x="1653630" y="834908"/>
          <a:ext cx="1236469" cy="79529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Государство</a:t>
          </a:r>
          <a:endParaRPr lang="ru-RU" sz="1200" kern="1200" dirty="0"/>
        </a:p>
      </dsp:txBody>
      <dsp:txXfrm>
        <a:off x="1834707" y="951376"/>
        <a:ext cx="874315" cy="562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FC54-01B1-4745-848B-43E4B016553B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3452D-39EF-427D-BFE6-86FF6DEA3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0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64376D-B298-4FBE-81A9-C92CC2BAD960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3A8803-ACE1-4AA4-A1ED-1FA6FABDE02B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4857E-DCE6-4821-8CA3-CEECD822572E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06B1-9DD4-4A3B-BD93-804956D1C0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DF164C-CF19-4F5F-9675-DDA077039E36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20125B-9D54-425E-81AE-3B0D88B7D003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B7589D-1366-4D79-9483-B4262279E1CF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87C694C-62A7-4A9A-9F44-DAC531873DC2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2E1C62-2AC6-435D-B0FB-41A219352BB4}" type="slidenum">
              <a:rPr lang="ru-RU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7F7641-F60C-4863-BC64-D14D12B3421B}" type="slidenum">
              <a:rPr lang="ru-RU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EF5853F-C65E-4369-9398-36BAEEF3B851}" type="slidenum">
              <a:rPr lang="ru-RU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D87660-56EA-476A-9363-EC262C12F6BA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8369FEF-2CEC-4883-87D2-D61A6E9E53C8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DA1400-68F7-4E9A-95C2-9168F054B466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17EE25-15C0-4EF6-A102-499C960B84D0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0031AC-11B1-4E52-9C55-4192051A21B3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64D0C-959B-471F-A898-A34611E1FF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9D430-13D1-4E34-BB7B-57D6D7CEE4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8B4C97-C78F-4844-A05D-35D4634A41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842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422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21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2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750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614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678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493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22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32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015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42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219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99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24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052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17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016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059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513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9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576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144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784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820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50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84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356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28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32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833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17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455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96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669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245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97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763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098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20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47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0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144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432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21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0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962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280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473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159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67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419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5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2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70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224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762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83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026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54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836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838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7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7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38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827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20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6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98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26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5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74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693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0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780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39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632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75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603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741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397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174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092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240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38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83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8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784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72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91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954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353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484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932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7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40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5520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4650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949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342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625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703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319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16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378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3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2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1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5846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2850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389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52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8083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063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0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07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57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6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6583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7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0244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3057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0826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259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4269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272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5499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5058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2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5360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839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3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90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9477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3053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212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475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50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4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33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177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560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0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8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0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3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36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5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9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00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42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93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6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7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97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52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45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6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30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82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1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51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3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50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40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6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4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97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6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94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76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401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68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16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58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12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61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7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61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33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99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527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31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81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36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0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350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16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72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415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0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16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71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40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50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54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76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40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801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8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145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95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26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09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904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9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2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28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45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942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196A-01AB-4193-AA23-0C5D59BDA63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2192-52D2-4BAE-85CA-E0E071FF89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7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838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53D0-4FB0-47AC-BD45-C095BF409FB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8150-4B7B-4420-A396-10909EFB72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117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7F20-CBA9-470B-A732-1E1D5FA2B10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F46A-4B09-461A-BB24-E54E828D68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00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1D06-EAA1-4F06-BAF8-BCAD202250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E25B-35C5-4155-B290-C703442BB9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33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E77B-0308-436E-9323-15973B60C4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390-6879-4E63-9E26-B8A140E0FB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421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02D0-6532-4775-B729-8844CD5B06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7DAC-984C-4755-A521-F5CA84B04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001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6B3C-3E71-4AB0-9B67-A1DE18556A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4544-6382-4EEA-A396-D96502DD77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01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3F4D-8FCD-4251-8791-B1A95A1EF77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E1-0464-468D-9EC2-862007159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9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0827-289F-4F27-86A8-889A7ACBB63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43ED-4D16-4881-822B-128D0E84F2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94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F9612-D667-4E60-A21B-08B7F98B12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2CB8-F997-406E-BB66-58430CE1B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438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18A-754B-4E1C-A468-A23E7A8D832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8AC61-2C13-46AF-B98F-D1D92BDF82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322F-8C9B-48B5-826F-0898680510C7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0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9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0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2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0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322F-8C9B-48B5-826F-0898680510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A4F0-3265-4FC2-8204-E9B467F7B2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1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5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3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91AB1-544A-4F6A-AF7C-9A60EA3B14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DB588-56DC-4661-B027-A8424F3DDE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2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15.xml"/><Relationship Id="rId7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.jpe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0.xml"/><Relationship Id="rId11" Type="http://schemas.openxmlformats.org/officeDocument/2006/relationships/slideLayout" Target="../slideLayouts/slideLayout90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oleObject" Target="../embeddings/oleObject5.bin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.jpeg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2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6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slideLayout" Target="../slideLayouts/slideLayout112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oleObject" Target="../embeddings/oleObject6.bin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image" Target="../media/image2.jpeg"/><Relationship Id="rId1" Type="http://schemas.openxmlformats.org/officeDocument/2006/relationships/vmlDrawing" Target="../drawings/vmlDrawing6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notesSlide" Target="../notesSlides/notesSlide10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tags" Target="../tags/tag107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34" Type="http://schemas.openxmlformats.org/officeDocument/2006/relationships/tags" Target="../tags/tag102.xml"/><Relationship Id="rId42" Type="http://schemas.openxmlformats.org/officeDocument/2006/relationships/tags" Target="../tags/tag110.xml"/><Relationship Id="rId47" Type="http://schemas.openxmlformats.org/officeDocument/2006/relationships/image" Target="../media/image3.jp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tags" Target="../tags/tag101.xml"/><Relationship Id="rId38" Type="http://schemas.openxmlformats.org/officeDocument/2006/relationships/tags" Target="../tags/tag106.xml"/><Relationship Id="rId46" Type="http://schemas.openxmlformats.org/officeDocument/2006/relationships/oleObject" Target="../embeddings/oleObject7.bin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41" Type="http://schemas.openxmlformats.org/officeDocument/2006/relationships/tags" Target="../tags/tag109.xml"/><Relationship Id="rId1" Type="http://schemas.openxmlformats.org/officeDocument/2006/relationships/vmlDrawing" Target="../drawings/vmlDrawing7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tags" Target="../tags/tag100.xml"/><Relationship Id="rId37" Type="http://schemas.openxmlformats.org/officeDocument/2006/relationships/tags" Target="../tags/tag105.xml"/><Relationship Id="rId40" Type="http://schemas.openxmlformats.org/officeDocument/2006/relationships/tags" Target="../tags/tag108.xml"/><Relationship Id="rId45" Type="http://schemas.openxmlformats.org/officeDocument/2006/relationships/image" Target="../media/image2.jpe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tags" Target="../tags/tag104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tags" Target="../tags/tag99.xml"/><Relationship Id="rId44" Type="http://schemas.openxmlformats.org/officeDocument/2006/relationships/notesSlide" Target="../notesSlides/notesSlide11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tags" Target="../tags/tag103.xml"/><Relationship Id="rId43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12.xml"/><Relationship Id="rId7" Type="http://schemas.openxmlformats.org/officeDocument/2006/relationships/oleObject" Target="../embeddings/oleObject8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4.xml"/><Relationship Id="rId7" Type="http://schemas.openxmlformats.org/officeDocument/2006/relationships/oleObject" Target="../embeddings/oleObject9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9.xml"/><Relationship Id="rId9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diagramData" Target="../diagrams/data1.xml"/><Relationship Id="rId18" Type="http://schemas.openxmlformats.org/officeDocument/2006/relationships/image" Target="../media/image3.jp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oleObject" Target="../embeddings/oleObject10.bin"/><Relationship Id="rId17" Type="http://schemas.microsoft.com/office/2007/relationships/diagramDrawing" Target="../diagrams/drawing1.xml"/><Relationship Id="rId2" Type="http://schemas.openxmlformats.org/officeDocument/2006/relationships/tags" Target="../tags/tag115.xml"/><Relationship Id="rId16" Type="http://schemas.openxmlformats.org/officeDocument/2006/relationships/diagramColors" Target="../diagrams/colors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19.xml"/><Relationship Id="rId11" Type="http://schemas.openxmlformats.org/officeDocument/2006/relationships/image" Target="../media/image2.jpeg"/><Relationship Id="rId5" Type="http://schemas.openxmlformats.org/officeDocument/2006/relationships/tags" Target="../tags/tag118.xml"/><Relationship Id="rId15" Type="http://schemas.openxmlformats.org/officeDocument/2006/relationships/diagramQuickStyle" Target="../diagrams/quickStyle1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150.xml"/><Relationship Id="rId1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oleObject" Target="../embeddings/oleObject11.bin"/><Relationship Id="rId26" Type="http://schemas.openxmlformats.org/officeDocument/2006/relationships/image" Target="../media/image18.png"/><Relationship Id="rId3" Type="http://schemas.openxmlformats.org/officeDocument/2006/relationships/tags" Target="../tags/tag123.xml"/><Relationship Id="rId21" Type="http://schemas.openxmlformats.org/officeDocument/2006/relationships/image" Target="../media/image13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2.jpeg"/><Relationship Id="rId25" Type="http://schemas.openxmlformats.org/officeDocument/2006/relationships/image" Target="../media/image17.png"/><Relationship Id="rId2" Type="http://schemas.openxmlformats.org/officeDocument/2006/relationships/tags" Target="../tags/tag122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12.png"/><Relationship Id="rId29" Type="http://schemas.openxmlformats.org/officeDocument/2006/relationships/image" Target="../media/image3.jpg"/><Relationship Id="rId1" Type="http://schemas.openxmlformats.org/officeDocument/2006/relationships/vmlDrawing" Target="../drawings/vmlDrawing11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16.png"/><Relationship Id="rId5" Type="http://schemas.openxmlformats.org/officeDocument/2006/relationships/tags" Target="../tags/tag125.xml"/><Relationship Id="rId15" Type="http://schemas.openxmlformats.org/officeDocument/2006/relationships/slideLayout" Target="../slideLayouts/slideLayout161.xml"/><Relationship Id="rId23" Type="http://schemas.openxmlformats.org/officeDocument/2006/relationships/image" Target="../media/image15.jpeg"/><Relationship Id="rId28" Type="http://schemas.openxmlformats.org/officeDocument/2006/relationships/image" Target="../media/image20.png"/><Relationship Id="rId10" Type="http://schemas.openxmlformats.org/officeDocument/2006/relationships/tags" Target="../tags/tag130.xml"/><Relationship Id="rId19" Type="http://schemas.openxmlformats.org/officeDocument/2006/relationships/image" Target="../media/image11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36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7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38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8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40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3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9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slideLayout" Target="../slideLayouts/slideLayout205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3.jp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oleObject" Target="../embeddings/oleObject15.bin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51.xml"/><Relationship Id="rId5" Type="http://schemas.openxmlformats.org/officeDocument/2006/relationships/tags" Target="../tags/tag6.xml"/><Relationship Id="rId15" Type="http://schemas.openxmlformats.org/officeDocument/2006/relationships/image" Target="../media/image3.jp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"/>
            <a:ext cx="9144000" cy="7019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341432"/>
            <a:ext cx="4464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Высшая школа управления</a:t>
            </a:r>
          </a:p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инноваций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МГУ имени М.В. Ломоносова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293368"/>
            <a:ext cx="6898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УПРАВЛЕНИЕ ИННОВАЦИЯМИ</a:t>
            </a:r>
          </a:p>
        </p:txBody>
      </p:sp>
    </p:spTree>
    <p:extLst>
      <p:ext uri="{BB962C8B-B14F-4D97-AF65-F5344CB8AC3E}">
        <p14:creationId xmlns:p14="http://schemas.microsoft.com/office/powerpoint/2010/main" val="2304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8858250" cy="46196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white"/>
                </a:solidFill>
                <a:cs typeface="Arial" charset="0"/>
              </a:rPr>
              <a:t>Россия </a:t>
            </a:r>
            <a:r>
              <a:rPr lang="en-US" sz="2400" dirty="0" err="1">
                <a:solidFill>
                  <a:prstClr val="white"/>
                </a:solidFill>
                <a:cs typeface="Arial" charset="0"/>
              </a:rPr>
              <a:t>vs</a:t>
            </a:r>
            <a:r>
              <a:rPr lang="en-US" sz="24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cs typeface="Arial" charset="0"/>
              </a:rPr>
              <a:t>БРИК и </a:t>
            </a:r>
            <a:r>
              <a:rPr lang="en-US" sz="2400" dirty="0" err="1">
                <a:solidFill>
                  <a:prstClr val="white"/>
                </a:solidFill>
                <a:cs typeface="Arial" charset="0"/>
              </a:rPr>
              <a:t>vs</a:t>
            </a:r>
            <a:r>
              <a:rPr lang="en-US" sz="2400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cs typeface="Arial" charset="0"/>
              </a:rPr>
              <a:t>ОЭСР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8"/>
            <a:ext cx="90487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467544" y="6237312"/>
            <a:ext cx="72866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Calibri" pitchFamily="34" charset="0"/>
              </a:rPr>
              <a:t>Как читать график:: цифра на графике место России из 50 стран по соответствующему показателю (1-е место – лучшее, 50-е худшее)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10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3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9144000" cy="400050"/>
          </a:xfrm>
          <a:solidFill>
            <a:srgbClr val="177245"/>
          </a:solidFill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Болевые точки процесса создания и внедрения инноваций в России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14375"/>
            <a:ext cx="86201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8"/>
          <p:cNvSpPr txBox="1">
            <a:spLocks noChangeArrowheads="1"/>
          </p:cNvSpPr>
          <p:nvPr/>
        </p:nvSpPr>
        <p:spPr bwMode="auto">
          <a:xfrm>
            <a:off x="0" y="5877272"/>
            <a:ext cx="370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Источник: 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</a:rPr>
              <a:t>Boston Consulting Group</a:t>
            </a:r>
            <a:endParaRPr lang="ru-RU" sz="12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11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1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61963"/>
          </a:xfrm>
          <a:solidFill>
            <a:srgbClr val="177245"/>
          </a:solidFill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 модели национальных инновационных систем</a:t>
            </a:r>
          </a:p>
        </p:txBody>
      </p:sp>
      <p:sp>
        <p:nvSpPr>
          <p:cNvPr id="7680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71500" y="596900"/>
            <a:ext cx="2176463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B050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Традиционная</a:t>
            </a:r>
          </a:p>
        </p:txBody>
      </p:sp>
      <p:sp>
        <p:nvSpPr>
          <p:cNvPr id="450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71500" y="996950"/>
            <a:ext cx="21764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/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Университеты и фундаментальные исследования играют ключевую роль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Передача технологий через венчурные компании и корпоративные исследовательские центры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США, Европа</a:t>
            </a:r>
          </a:p>
        </p:txBody>
      </p:sp>
      <p:sp>
        <p:nvSpPr>
          <p:cNvPr id="768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959350" y="477838"/>
            <a:ext cx="2541588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B050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>
              <a:defRPr/>
            </a:pPr>
            <a:r>
              <a:rPr lang="ru-RU" sz="1400" b="1" dirty="0" err="1">
                <a:solidFill>
                  <a:prstClr val="black"/>
                </a:solidFill>
                <a:cs typeface="Arial" charset="0"/>
              </a:rPr>
              <a:t>Восточно-Азиатская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881563" y="877888"/>
            <a:ext cx="2686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/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Низкий уровень фундаментальных исследований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Фокус на прикладных исследованиях с высоким коммерческим потенциалом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Важная роль корпоративных исследовательских центров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Япония, Южная Корея Гонконг, Тайвань, Малазия</a:t>
            </a:r>
            <a:endParaRPr lang="en-US" sz="1100" i="1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endParaRPr lang="ru-RU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027613" y="2555875"/>
            <a:ext cx="2687637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B050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Альтернативная</a:t>
            </a:r>
          </a:p>
        </p:txBody>
      </p:sp>
      <p:sp>
        <p:nvSpPr>
          <p:cNvPr id="4506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881563" y="2955925"/>
            <a:ext cx="26860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/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Фокус на заимствовании и распространении технологий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Параллельное развитие фундаментальной и прикладной науки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i="1" smtClean="0">
                <a:solidFill>
                  <a:prstClr val="black"/>
                </a:solidFill>
                <a:latin typeface="Arial" charset="0"/>
                <a:cs typeface="Arial" charset="0"/>
              </a:rPr>
              <a:t>Китай</a:t>
            </a:r>
          </a:p>
        </p:txBody>
      </p:sp>
      <p:sp>
        <p:nvSpPr>
          <p:cNvPr id="45065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192838" y="4086225"/>
            <a:ext cx="29162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lIns="0" tIns="0" rIns="0" bIns="0"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smtClean="0">
                <a:solidFill>
                  <a:prstClr val="black"/>
                </a:solidFill>
                <a:cs typeface="Arial" charset="0"/>
              </a:rPr>
              <a:t>Источник моделей 1-3: </a:t>
            </a:r>
            <a:r>
              <a:rPr lang="en-US" sz="900" smtClean="0">
                <a:solidFill>
                  <a:prstClr val="black"/>
                </a:solidFill>
                <a:cs typeface="Arial" charset="0"/>
              </a:rPr>
              <a:t>BCG</a:t>
            </a:r>
            <a:endParaRPr lang="ru-RU" sz="90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900" smtClean="0">
                <a:solidFill>
                  <a:prstClr val="black"/>
                </a:solidFill>
                <a:cs typeface="Arial" charset="0"/>
              </a:rPr>
              <a:t>Source моделей 1-3: Доклад Сергеев В.М. и Алексеенкова Е.С.: "Становление государства и модели инновационного развития", МГИМО, 2008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3375025" y="1355725"/>
            <a:ext cx="1077913" cy="425450"/>
          </a:xfrm>
          <a:prstGeom prst="rightArrow">
            <a:avLst>
              <a:gd name="adj1" fmla="val 50000"/>
              <a:gd name="adj2" fmla="val 68618"/>
            </a:avLst>
          </a:prstGeom>
          <a:solidFill>
            <a:srgbClr val="00B050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prstClr val="black"/>
                </a:solidFill>
                <a:cs typeface="Arial" charset="0"/>
              </a:rPr>
              <a:t>Фундаментальные исследования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 rot="1708452">
            <a:off x="3394075" y="2517775"/>
            <a:ext cx="1077913" cy="425450"/>
          </a:xfrm>
          <a:prstGeom prst="rightArrow">
            <a:avLst>
              <a:gd name="adj1" fmla="val 50000"/>
              <a:gd name="adj2" fmla="val 68618"/>
            </a:avLst>
          </a:prstGeom>
          <a:solidFill>
            <a:srgbClr val="00B050"/>
          </a:solidFill>
          <a:ln w="9525" algn="ctr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prstClr val="black"/>
                </a:solidFill>
                <a:cs typeface="Arial" charset="0"/>
              </a:rPr>
              <a:t>Технологии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7929563" y="1619250"/>
            <a:ext cx="382587" cy="1382713"/>
          </a:xfrm>
          <a:prstGeom prst="curvedLeftArrow">
            <a:avLst>
              <a:gd name="adj1" fmla="val 66711"/>
              <a:gd name="adj2" fmla="val 133438"/>
              <a:gd name="adj3" fmla="val 33333"/>
            </a:avLst>
          </a:prstGeom>
          <a:solidFill>
            <a:srgbClr val="00B050"/>
          </a:solidFill>
          <a:ln w="9525">
            <a:solidFill>
              <a:schemeClr val="bg2"/>
            </a:solidFill>
            <a:miter lim="800000"/>
            <a:headEnd type="none" w="lg" len="lg"/>
            <a:tailEnd type="none" w="lg" len="lg"/>
          </a:ln>
        </p:spPr>
        <p:txBody>
          <a:bodyPr wrap="none" tIns="91440" bIns="9144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prstClr val="black"/>
                </a:solidFill>
                <a:cs typeface="Arial" charset="0"/>
              </a:rPr>
              <a:t>Технологии</a:t>
            </a: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142875" y="571500"/>
            <a:ext cx="363538" cy="3937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white"/>
                </a:solidFill>
                <a:cs typeface="Arial" charset="0"/>
              </a:rPr>
              <a:t>1</a:t>
            </a:r>
            <a:endParaRPr lang="ru-RU" sz="1400" b="1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4568825" y="514350"/>
            <a:ext cx="363538" cy="3937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white"/>
                </a:solidFill>
                <a:cs typeface="Arial" charset="0"/>
              </a:rPr>
              <a:t>2</a:t>
            </a:r>
            <a:endParaRPr lang="ru-RU" sz="1400" b="1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4643438" y="2547938"/>
            <a:ext cx="363537" cy="3937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prstClr val="white"/>
                </a:solidFill>
                <a:cs typeface="Arial" charset="0"/>
              </a:rPr>
              <a:t>3</a:t>
            </a:r>
            <a:endParaRPr lang="ru-RU" sz="1400" b="1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00063" y="4468813"/>
            <a:ext cx="2928937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B050"/>
            </a:solidFill>
            <a:miter lim="800000"/>
            <a:headEnd type="none" w="lg" len="lg"/>
            <a:tailEnd type="none" w="lg" len="lg"/>
          </a:ln>
          <a:effectLst>
            <a:outerShdw dist="25400" dir="5400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Российская</a:t>
            </a:r>
          </a:p>
        </p:txBody>
      </p:sp>
      <p:sp>
        <p:nvSpPr>
          <p:cNvPr id="45073" name="Rectangle 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00063" y="4868863"/>
            <a:ext cx="3000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tIns="91440" bIns="91440"/>
          <a:lstStyle/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Параллельная деградация фундаментальной и прикладной науки</a:t>
            </a: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 Отсутствие интереса бизнеса к НИОКР</a:t>
            </a:r>
            <a:endParaRPr lang="en-US" sz="110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Фокус на заимствовании продуктов и готовых производственных решений, а не интеграции технологий в свою производственную базу</a:t>
            </a:r>
          </a:p>
          <a:p>
            <a:pPr marL="288925" lvl="1" indent="-174625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Tx/>
              <a:buChar char="•"/>
            </a:pPr>
            <a:r>
              <a:rPr lang="ru-RU" sz="1100" smtClean="0">
                <a:solidFill>
                  <a:prstClr val="black"/>
                </a:solidFill>
                <a:latin typeface="Arial" charset="0"/>
                <a:cs typeface="Arial" charset="0"/>
              </a:rPr>
              <a:t>Фокус на конкуренции за административный ресурс, а не за эффективность</a:t>
            </a:r>
          </a:p>
        </p:txBody>
      </p:sp>
      <p:sp>
        <p:nvSpPr>
          <p:cNvPr id="45074" name="Oval 13"/>
          <p:cNvSpPr>
            <a:spLocks noChangeArrowheads="1"/>
          </p:cNvSpPr>
          <p:nvPr/>
        </p:nvSpPr>
        <p:spPr bwMode="auto">
          <a:xfrm>
            <a:off x="71438" y="4443413"/>
            <a:ext cx="363537" cy="3937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white"/>
                </a:solidFill>
                <a:cs typeface="Arial" charset="0"/>
              </a:rPr>
              <a:t>4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0" y="2981325"/>
            <a:ext cx="9144000" cy="1660525"/>
          </a:xfrm>
          <a:custGeom>
            <a:avLst/>
            <a:gdLst>
              <a:gd name="connsiteX0" fmla="*/ 0 w 9144000"/>
              <a:gd name="connsiteY0" fmla="*/ 0 h 1660525"/>
              <a:gd name="connsiteX1" fmla="*/ 1162050 w 9144000"/>
              <a:gd name="connsiteY1" fmla="*/ 142875 h 1660525"/>
              <a:gd name="connsiteX2" fmla="*/ 3733800 w 9144000"/>
              <a:gd name="connsiteY2" fmla="*/ 647700 h 1660525"/>
              <a:gd name="connsiteX3" fmla="*/ 4619625 w 9144000"/>
              <a:gd name="connsiteY3" fmla="*/ 1114425 h 1660525"/>
              <a:gd name="connsiteX4" fmla="*/ 5133975 w 9144000"/>
              <a:gd name="connsiteY4" fmla="*/ 1362075 h 1660525"/>
              <a:gd name="connsiteX5" fmla="*/ 6381750 w 9144000"/>
              <a:gd name="connsiteY5" fmla="*/ 1619250 h 1660525"/>
              <a:gd name="connsiteX6" fmla="*/ 7448550 w 9144000"/>
              <a:gd name="connsiteY6" fmla="*/ 1609725 h 1660525"/>
              <a:gd name="connsiteX7" fmla="*/ 9144000 w 9144000"/>
              <a:gd name="connsiteY7" fmla="*/ 1600200 h 16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660525">
                <a:moveTo>
                  <a:pt x="0" y="0"/>
                </a:moveTo>
                <a:cubicBezTo>
                  <a:pt x="269875" y="17462"/>
                  <a:pt x="539750" y="34925"/>
                  <a:pt x="1162050" y="142875"/>
                </a:cubicBezTo>
                <a:cubicBezTo>
                  <a:pt x="1784350" y="250825"/>
                  <a:pt x="3157538" y="485775"/>
                  <a:pt x="3733800" y="647700"/>
                </a:cubicBezTo>
                <a:cubicBezTo>
                  <a:pt x="4310062" y="809625"/>
                  <a:pt x="4386263" y="995363"/>
                  <a:pt x="4619625" y="1114425"/>
                </a:cubicBezTo>
                <a:cubicBezTo>
                  <a:pt x="4852987" y="1233487"/>
                  <a:pt x="4840288" y="1277938"/>
                  <a:pt x="5133975" y="1362075"/>
                </a:cubicBezTo>
                <a:cubicBezTo>
                  <a:pt x="5427662" y="1446212"/>
                  <a:pt x="5995988" y="1577975"/>
                  <a:pt x="6381750" y="1619250"/>
                </a:cubicBezTo>
                <a:cubicBezTo>
                  <a:pt x="6767512" y="1660525"/>
                  <a:pt x="7448550" y="1609725"/>
                  <a:pt x="7448550" y="1609725"/>
                </a:cubicBezTo>
                <a:lnTo>
                  <a:pt x="9144000" y="160020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8730252">
            <a:off x="2278857" y="3599656"/>
            <a:ext cx="938212" cy="638175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Сырье </a:t>
            </a:r>
            <a:r>
              <a:rPr lang="en-US" sz="1100" dirty="0">
                <a:solidFill>
                  <a:prstClr val="black"/>
                </a:solidFill>
              </a:rPr>
              <a:t>&amp;</a:t>
            </a:r>
            <a:r>
              <a:rPr lang="ru-RU" sz="1100" dirty="0">
                <a:solidFill>
                  <a:prstClr val="black"/>
                </a:solidFill>
              </a:rPr>
              <a:t> Мозги</a:t>
            </a:r>
          </a:p>
        </p:txBody>
      </p:sp>
      <p:sp>
        <p:nvSpPr>
          <p:cNvPr id="35" name="Стрелка вниз 34"/>
          <p:cNvSpPr/>
          <p:nvPr/>
        </p:nvSpPr>
        <p:spPr>
          <a:xfrm rot="2665329">
            <a:off x="3138152" y="3276768"/>
            <a:ext cx="785818" cy="1000132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Продукты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56100" y="5013325"/>
            <a:ext cx="4787900" cy="1816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</a:rPr>
              <a:t>Вывод: </a:t>
            </a:r>
            <a:r>
              <a:rPr lang="ru-RU" sz="1400" dirty="0">
                <a:solidFill>
                  <a:prstClr val="black"/>
                </a:solidFill>
              </a:rPr>
              <a:t>сейчас НИС РФ обладает рядом существенных недостатков, в результате чего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Россия в подавляющем большинстве случаев является поставщиком ресурсов и потребителем продуктов инновационных технологий, но не потребителем самих инновационных технологий.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Положение усугубляется деградацией текущих интеллектуальных активов РФ, в т.ч. за счет утечки мозгов.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419872" y="5373216"/>
            <a:ext cx="936104" cy="432048"/>
          </a:xfrm>
          <a:prstGeom prst="rightArrow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12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76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461963"/>
          </a:xfrm>
          <a:solidFill>
            <a:srgbClr val="177245"/>
          </a:solidFill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SWOT-a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нализ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инновационной системы РФ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75" y="785813"/>
            <a:ext cx="4357688" cy="3071812"/>
          </a:xfrm>
          <a:prstGeom prst="roundRect">
            <a:avLst/>
          </a:prstGeom>
          <a:solidFill>
            <a:srgbClr val="B5F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Потенциал, наработанный во времена СССР: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Остатки советской научной школы и существенные заделы (в т.ч. мировое лидерство) в ряде областей НИОКР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Потенциал системы образования (базовый уровень, широта охвата и доступность) и кадровый потенциал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Уровень базовых технологий (строительство, инфраструктура и транспорт, оборона и безопасность, здравоохранение)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3438" y="785813"/>
            <a:ext cx="4357687" cy="3071812"/>
          </a:xfrm>
          <a:prstGeom prst="roundRect">
            <a:avLst/>
          </a:prstGeom>
          <a:solidFill>
            <a:srgbClr val="F5A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Низкий уровень </a:t>
            </a:r>
            <a:r>
              <a:rPr lang="ru-RU" sz="1150" dirty="0" err="1">
                <a:solidFill>
                  <a:schemeClr val="tx1"/>
                </a:solidFill>
              </a:rPr>
              <a:t>госзатрат</a:t>
            </a:r>
            <a:r>
              <a:rPr lang="ru-RU" sz="1150" dirty="0">
                <a:solidFill>
                  <a:schemeClr val="tx1"/>
                </a:solidFill>
              </a:rPr>
              <a:t> на НИОКР и низкая результативность этих затрат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Ухудшение ситуации в науке и образовании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Низкий уровень коммерциализации инноваций (слабость инфраструктуры и отсутствие конкурентной среды)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Административные барьеры на пути </a:t>
            </a:r>
            <a:r>
              <a:rPr lang="ru-RU" sz="1150" dirty="0" err="1">
                <a:solidFill>
                  <a:schemeClr val="tx1"/>
                </a:solidFill>
              </a:rPr>
              <a:t>инноваторов</a:t>
            </a:r>
            <a:endParaRPr lang="ru-RU" sz="115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Барьеры в сфере «оборота» интеллектуальной собственности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Низкая эффективность государственной политики в области науки, технологии и инноваций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Устаревшая система технического регулирования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Низкий уровень предпринимательской активности ученых и 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Текущий низкий спрос на инновации со стороны бизнеса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Низкий уровень иностранных инвестиций в НИОКР в РФ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50" dirty="0">
                <a:solidFill>
                  <a:schemeClr val="tx1"/>
                </a:solidFill>
              </a:rPr>
              <a:t> Слабая приспособленность НИИ к рыночной экономике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" y="4143375"/>
            <a:ext cx="4357688" cy="2643188"/>
          </a:xfrm>
          <a:prstGeom prst="roundRect">
            <a:avLst/>
          </a:prstGeom>
          <a:solidFill>
            <a:srgbClr val="B5F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Создание спроса на инновации со стороны населения, социальной сферы, инфраструктуры, промышленности, энергетики, ВПК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Административные рычаги для реформирования НИС РФ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Потенциал экспорта инновационной продукции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Привлечение зарубежных исследователей как из развитых, так и из развивающихся стран и возврат российских ученых, уехавших за рубеж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Возможность увеличения финансирования НИС за счет доходов как от сырьевого сегмента экономики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Перспектива самоокупаемости инновационного сектора в будущем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4143375"/>
            <a:ext cx="4357687" cy="2643188"/>
          </a:xfrm>
          <a:prstGeom prst="roundRect">
            <a:avLst/>
          </a:prstGeom>
          <a:solidFill>
            <a:srgbClr val="F5A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Продолжение деградации инновационной системы РФ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Усиление конкуренции между НИС различных стран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Потеря базовых технологий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Потеря </a:t>
            </a:r>
            <a:r>
              <a:rPr lang="ru-RU" sz="1200" dirty="0" err="1">
                <a:solidFill>
                  <a:schemeClr val="tx1"/>
                </a:solidFill>
              </a:rPr>
              <a:t>гос</a:t>
            </a:r>
            <a:r>
              <a:rPr lang="ru-RU" sz="1200" dirty="0">
                <a:solidFill>
                  <a:schemeClr val="tx1"/>
                </a:solidFill>
              </a:rPr>
              <a:t>. источников финансирования инноваций в результате снижения цен на товарных рынках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 Продолжение деградации населения (численность, образование, квалификация, предпринимательская и инновационная активность)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6087" name="TextBox 21"/>
          <p:cNvSpPr txBox="1">
            <a:spLocks noChangeArrowheads="1"/>
          </p:cNvSpPr>
          <p:nvPr/>
        </p:nvSpPr>
        <p:spPr bwMode="auto">
          <a:xfrm>
            <a:off x="214313" y="42862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Сильные стороны</a:t>
            </a:r>
          </a:p>
        </p:txBody>
      </p:sp>
      <p:sp>
        <p:nvSpPr>
          <p:cNvPr id="46088" name="TextBox 22"/>
          <p:cNvSpPr txBox="1">
            <a:spLocks noChangeArrowheads="1"/>
          </p:cNvSpPr>
          <p:nvPr/>
        </p:nvSpPr>
        <p:spPr bwMode="auto">
          <a:xfrm>
            <a:off x="4857750" y="42862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Слабые стороны</a:t>
            </a:r>
          </a:p>
        </p:txBody>
      </p:sp>
      <p:sp>
        <p:nvSpPr>
          <p:cNvPr id="46089" name="TextBox 23"/>
          <p:cNvSpPr txBox="1">
            <a:spLocks noChangeArrowheads="1"/>
          </p:cNvSpPr>
          <p:nvPr/>
        </p:nvSpPr>
        <p:spPr bwMode="auto">
          <a:xfrm>
            <a:off x="214313" y="384492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Возможности</a:t>
            </a:r>
          </a:p>
        </p:txBody>
      </p:sp>
      <p:sp>
        <p:nvSpPr>
          <p:cNvPr id="46090" name="TextBox 24"/>
          <p:cNvSpPr txBox="1">
            <a:spLocks noChangeArrowheads="1"/>
          </p:cNvSpPr>
          <p:nvPr/>
        </p:nvSpPr>
        <p:spPr bwMode="auto">
          <a:xfrm>
            <a:off x="4857750" y="384492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Угрозы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676456" y="6237312"/>
            <a:ext cx="476191" cy="369332"/>
            <a:chOff x="-80655" y="6237312"/>
            <a:chExt cx="476191" cy="36933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13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3963" name="Group 75"/>
          <p:cNvGraphicFramePr>
            <a:graphicFrameLocks noGrp="1"/>
          </p:cNvGraphicFramePr>
          <p:nvPr/>
        </p:nvGraphicFramePr>
        <p:xfrm>
          <a:off x="127000" y="490518"/>
          <a:ext cx="8893174" cy="412910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473200"/>
                <a:gridCol w="1771650"/>
                <a:gridCol w="1619250"/>
                <a:gridCol w="1304925"/>
                <a:gridCol w="2724149"/>
              </a:tblGrid>
              <a:tr h="81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Страна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Начало осознанных действий правительства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Выход на заметный подъем экономики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периода «разгона»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подвигло страну к инновационному развитию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Начало 1960-х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1980-е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лет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Холодная война, нефтяной кризис 1970-х, амбиции мирового гегемона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Тайвань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Начало 1960-х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1980-е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 лет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Слабость экономики после Второй Мировой Войны, наличие внешнего агрессора в лице Китая, финансовая и технологическая поддержка  со стороны США, индустриализация 50-х годов</a:t>
                      </a:r>
                    </a:p>
                  </a:txBody>
                  <a:tcPr horzOverflow="overflow"/>
                </a:tc>
              </a:tr>
              <a:tr h="58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Израиль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1980-е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1990-е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лет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Перманентные конфликты с арабскими странами, финансовая и технологическая поддержка со стороны ЕС и США,  поток иммигрантов из СССР, ресурсная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обделенность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64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Южная Корея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начало 1960-х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1990-е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 лет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Противостояние с Северной Кореей, финансовая и технологическая поддержка со стороны США, слабость экономики после Второй Мировой Войны</a:t>
                      </a:r>
                    </a:p>
                  </a:txBody>
                  <a:tcPr horzOverflow="overflow"/>
                </a:tc>
              </a:tr>
              <a:tr h="588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Сингапур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1960-е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Начало 1990-х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лет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Очень сильная ресурсная бедность страны, недружественные страны-соседи, высокая личная добровольная ответственность за страну 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лидера Ли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Куан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Ю</a:t>
                      </a:r>
                    </a:p>
                  </a:txBody>
                  <a:tcPr horzOverflow="overflow"/>
                </a:tc>
              </a:tr>
              <a:tr h="712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Финляндия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Конец 1950-х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1970-е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лет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Потеря части экономически важных территорий после Второй Мировой, необходимость выплаты репараций СССР, забастовки и волнения в 1956 г. из-за высокой безработицы, инфляции, урезания государственных субсидий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7107" name="Rectangle 45"/>
          <p:cNvSpPr>
            <a:spLocks noChangeArrowheads="1"/>
          </p:cNvSpPr>
          <p:nvPr/>
        </p:nvSpPr>
        <p:spPr bwMode="auto">
          <a:xfrm>
            <a:off x="142875" y="4667250"/>
            <a:ext cx="8877300" cy="1939925"/>
          </a:xfrm>
          <a:prstGeom prst="rect">
            <a:avLst/>
          </a:prstGeom>
          <a:noFill/>
          <a:ln w="25400">
            <a:solidFill>
              <a:srgbClr val="8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1200">
                <a:latin typeface="Calibri" pitchFamily="34" charset="0"/>
              </a:rPr>
              <a:t>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В 1980–1990-е гг. сформировался</a:t>
            </a:r>
            <a:r>
              <a:rPr lang="ru-RU" sz="1200">
                <a:latin typeface="Calibri" pitchFamily="34" charset="0"/>
              </a:rPr>
              <a:t>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пул стран-лидеров</a:t>
            </a:r>
            <a:r>
              <a:rPr lang="ru-RU" sz="1200">
                <a:latin typeface="Calibri" pitchFamily="34" charset="0"/>
              </a:rPr>
              <a:t> инновационного   развития</a:t>
            </a:r>
          </a:p>
          <a:p>
            <a:pPr>
              <a:buFontTx/>
              <a:buChar char="•"/>
            </a:pPr>
            <a:r>
              <a:rPr lang="ru-RU" sz="1200">
                <a:latin typeface="Calibri" pitchFamily="34" charset="0"/>
              </a:rPr>
              <a:t>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Дальнейшее отставание</a:t>
            </a:r>
            <a:r>
              <a:rPr lang="ru-RU" sz="1200">
                <a:latin typeface="Calibri" pitchFamily="34" charset="0"/>
              </a:rPr>
              <a:t> России от лидеров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грозит стать необратимым</a:t>
            </a:r>
          </a:p>
          <a:p>
            <a:pPr>
              <a:buFontTx/>
              <a:buChar char="•"/>
            </a:pPr>
            <a:r>
              <a:rPr lang="ru-RU" sz="1200">
                <a:latin typeface="Calibri" pitchFamily="34" charset="0"/>
              </a:rPr>
              <a:t> Задача строительства национальной инновационной системы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разрешима в исторически короткие сроки</a:t>
            </a:r>
          </a:p>
          <a:p>
            <a:pPr>
              <a:buFontTx/>
              <a:buChar char="•"/>
            </a:pPr>
            <a:r>
              <a:rPr lang="ru-RU" sz="1200">
                <a:latin typeface="Calibri" pitchFamily="34" charset="0"/>
              </a:rPr>
              <a:t> В большинстве успешных стран условием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ru-RU" sz="1200">
                <a:latin typeface="Calibri" pitchFamily="34" charset="0"/>
              </a:rPr>
              <a:t>зарождения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инновационной системы </a:t>
            </a:r>
            <a:r>
              <a:rPr lang="ru-RU" sz="1200">
                <a:latin typeface="Calibri" pitchFamily="34" charset="0"/>
              </a:rPr>
              <a:t>выступил глубокий упадок в экономике, недружественное окружение. </a:t>
            </a:r>
          </a:p>
          <a:p>
            <a:pPr>
              <a:buFontTx/>
              <a:buChar char="•"/>
            </a:pPr>
            <a:endParaRPr lang="ru-RU" sz="1200">
              <a:latin typeface="Calibri" pitchFamily="34" charset="0"/>
            </a:endParaRPr>
          </a:p>
          <a:p>
            <a:r>
              <a:rPr lang="ru-RU" sz="1200">
                <a:latin typeface="Calibri" pitchFamily="34" charset="0"/>
              </a:rPr>
              <a:t>Таким образом, в России более сложной является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 политическая составляющая развития инновационной экономики (при относительно стабильной ситуации в экономике), но проще ситуация с экономической составляющей.  </a:t>
            </a:r>
            <a:r>
              <a:rPr lang="ru-RU" sz="1200">
                <a:latin typeface="Calibri" pitchFamily="34" charset="0"/>
              </a:rPr>
              <a:t>При этом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высокий</a:t>
            </a:r>
            <a:r>
              <a:rPr lang="ru-RU" sz="1200">
                <a:latin typeface="Calibri" pitchFamily="34" charset="0"/>
              </a:rPr>
              <a:t> </a:t>
            </a:r>
            <a:r>
              <a:rPr lang="ru-RU" sz="1200">
                <a:solidFill>
                  <a:srgbClr val="800080"/>
                </a:solidFill>
                <a:latin typeface="Calibri" pitchFamily="34" charset="0"/>
              </a:rPr>
              <a:t>уровень амбиций и ответственности лидеров государства и их сторонников может позволить преодолеть первую сложность и максимально эффективно использовать второй эффект</a:t>
            </a:r>
            <a:r>
              <a:rPr lang="ru-RU" sz="1200">
                <a:latin typeface="Calibri" pitchFamily="34" charset="0"/>
              </a:rPr>
              <a:t>.</a:t>
            </a:r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09575"/>
          </a:xfrm>
          <a:prstGeom prst="rect">
            <a:avLst/>
          </a:prstGeom>
          <a:solidFill>
            <a:srgbClr val="1772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Национальные инновационные системы: сроки строительства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8676456" y="6237312"/>
            <a:ext cx="476191" cy="369332"/>
            <a:chOff x="-80655" y="6237312"/>
            <a:chExt cx="476191" cy="36933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14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20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III. Строительство новой НИС РФ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Формирование технологических платформ</a:t>
            </a:r>
          </a:p>
          <a:p>
            <a:r>
              <a:rPr lang="ru-RU" dirty="0" smtClean="0"/>
              <a:t>Барьеры </a:t>
            </a:r>
            <a:r>
              <a:rPr lang="ru-RU" dirty="0"/>
              <a:t>при создании в России эффективной инновационной экономики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направления работ по созданию эффективной НИС РФ</a:t>
            </a:r>
          </a:p>
          <a:p>
            <a:r>
              <a:rPr lang="ru-RU" dirty="0" smtClean="0"/>
              <a:t>Карта </a:t>
            </a:r>
            <a:r>
              <a:rPr lang="ru-RU" dirty="0"/>
              <a:t>действий по развитию НИС РФ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15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6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31321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8858250" cy="46196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Формирование технологических платформ</a:t>
            </a:r>
            <a:endParaRPr lang="en-US" sz="2200" b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0" y="1196975"/>
            <a:ext cx="6011863" cy="1600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Преимущества подхода ТП:</a:t>
            </a:r>
            <a:endParaRPr lang="ru-RU" sz="12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dirty="0"/>
              <a:t>Платформа для объединения интересов и инновационных усилий 5 сторон                 (в т.ч. удобная форма ГЧП)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dirty="0"/>
              <a:t> Рыночные механизмы в основе ТП (учет настроений и желаний потребителей)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dirty="0"/>
              <a:t>Эффективный инструмент для четкого выбора направления развития инноваций в стране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dirty="0"/>
              <a:t>Интеграция Науки и Образования в бизнес-среду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200" dirty="0"/>
              <a:t>Открытость и гибкость ТП, в т.ч. синергии от взаимодействия между различными ТП</a:t>
            </a:r>
          </a:p>
        </p:txBody>
      </p:sp>
      <p:sp>
        <p:nvSpPr>
          <p:cNvPr id="11270" name="Прямоугольник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905125"/>
            <a:ext cx="615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ru-RU" sz="1400" b="1">
                <a:latin typeface="Calibri" pitchFamily="34" charset="0"/>
              </a:rPr>
              <a:t>ТП успешно используются ЕС. </a:t>
            </a:r>
          </a:p>
          <a:p>
            <a:pPr marL="342900" indent="-342900"/>
            <a:r>
              <a:rPr lang="ru-RU" sz="1400">
                <a:latin typeface="Calibri" pitchFamily="34" charset="0"/>
              </a:rPr>
              <a:t>На данный момент в ЕС функционируют 36 ТП:</a:t>
            </a:r>
          </a:p>
        </p:txBody>
      </p:sp>
      <p:sp>
        <p:nvSpPr>
          <p:cNvPr id="11271" name="Прямоугольник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476250"/>
            <a:ext cx="63007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Технологическая платформа </a:t>
            </a:r>
            <a:r>
              <a:rPr lang="ru-RU" sz="1400">
                <a:latin typeface="Calibri" pitchFamily="34" charset="0"/>
              </a:rPr>
              <a:t>– это механизм частно-государственного партнерства, направленный на быстрое развитие исследований и </a:t>
            </a:r>
          </a:p>
          <a:p>
            <a:r>
              <a:rPr lang="ru-RU" sz="1400">
                <a:latin typeface="Calibri" pitchFamily="34" charset="0"/>
              </a:rPr>
              <a:t>разработок в пределах отдельных секторов экономики</a:t>
            </a:r>
          </a:p>
        </p:txBody>
      </p:sp>
      <p:sp>
        <p:nvSpPr>
          <p:cNvPr id="1127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357563"/>
            <a:ext cx="34194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ru-RU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Аэронавтика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Железнодорожные исследования и разработки</a:t>
            </a:r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Дорожно-транспортные исследования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Промышленное производство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Компьютерные системы и встроенный интеллект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Строительные технологии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Мобильные и беспроводные коммуникации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Наноэлектроника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Технологии в сталелитейной промышленности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Технологии в текстильной промышленности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Здоровье животных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Растения будущего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Технологии в химической отрасли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Водоснабжение и санитария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Космические технологии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Технологии в добывающей промышленности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Робототехника</a:t>
            </a:r>
          </a:p>
          <a:p>
            <a:pPr marL="228600" indent="-228600" eaLnBrk="0" hangingPunct="0">
              <a:buFont typeface="Calibri" pitchFamily="34" charset="0"/>
              <a:buAutoNum type="arabicPeriod"/>
            </a:pP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Технологии в лесном хозяйстве</a:t>
            </a:r>
          </a:p>
        </p:txBody>
      </p:sp>
      <p:sp>
        <p:nvSpPr>
          <p:cNvPr id="11273" name="Прямоугольник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48038" y="3386138"/>
            <a:ext cx="41767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/>
            <a:r>
              <a:rPr lang="ru-RU" sz="1100">
                <a:latin typeface="Calibri" pitchFamily="34" charset="0"/>
              </a:rPr>
              <a:t>19. Пища для жизни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20. Технологии промышленной безопасности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21. Наномедицина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22. Сетевые и электронные средства массовой информации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23. Сетевое программное обеспечение и сервисы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24. Фотоника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25. Фотоэлектрика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26. Умные электросети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27. Технологии для морского транспорта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28. Тепловые электростанции с нулевыми выбросами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29. Интеграция интеллектуальных систем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30. Биотопливные технологии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31. Эффективные инженерные материалы и технологии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32. Спутниковые системы коммуникации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33. Ветряная энергетика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34. Ядерная энергетика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35. Животноводство</a:t>
            </a:r>
          </a:p>
          <a:p>
            <a:pPr marL="228600" indent="-228600"/>
            <a:r>
              <a:rPr lang="ru-RU" sz="1100">
                <a:latin typeface="Calibri" pitchFamily="34" charset="0"/>
              </a:rPr>
              <a:t>36. Отопление и охлаждение за счет возобновляемых источников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676456" y="6237312"/>
            <a:ext cx="476191" cy="369332"/>
            <a:chOff x="-80655" y="6237312"/>
            <a:chExt cx="476191" cy="36933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16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Изображение 2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9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think-cell Slide" r:id="rId42" imgW="0" imgH="0" progId="">
                  <p:embed/>
                </p:oleObj>
              </mc:Choice>
              <mc:Fallback>
                <p:oleObj name="think-cell Slide" r:id="rId42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9144000" cy="369888"/>
          </a:xfrm>
          <a:solidFill>
            <a:srgbClr val="177245"/>
          </a:solidFill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Стратегия выбора последовательности развития Технологических Платформ в России:</a:t>
            </a:r>
          </a:p>
        </p:txBody>
      </p:sp>
      <p:sp>
        <p:nvSpPr>
          <p:cNvPr id="5" name="Скругленный прямоугольник 4"/>
          <p:cNvSpPr/>
          <p:nvPr>
            <p:custDataLst>
              <p:tags r:id="rId4"/>
            </p:custDataLst>
          </p:nvPr>
        </p:nvSpPr>
        <p:spPr>
          <a:xfrm>
            <a:off x="2786063" y="1143000"/>
            <a:ext cx="1571625" cy="11430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>
            <p:custDataLst>
              <p:tags r:id="rId5"/>
            </p:custDataLst>
          </p:nvPr>
        </p:nvSpPr>
        <p:spPr>
          <a:xfrm>
            <a:off x="4357688" y="1143000"/>
            <a:ext cx="1571625" cy="1143000"/>
          </a:xfrm>
          <a:prstGeom prst="roundRect">
            <a:avLst/>
          </a:prstGeom>
          <a:solidFill>
            <a:srgbClr val="B5FBAB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>
            <p:custDataLst>
              <p:tags r:id="rId6"/>
            </p:custDataLst>
          </p:nvPr>
        </p:nvSpPr>
        <p:spPr>
          <a:xfrm>
            <a:off x="5929313" y="1143000"/>
            <a:ext cx="1571625" cy="1143000"/>
          </a:xfrm>
          <a:prstGeom prst="roundRect">
            <a:avLst/>
          </a:prstGeom>
          <a:solidFill>
            <a:srgbClr val="FEE48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>
            <p:custDataLst>
              <p:tags r:id="rId7"/>
            </p:custDataLst>
          </p:nvPr>
        </p:nvSpPr>
        <p:spPr>
          <a:xfrm>
            <a:off x="7500938" y="1143000"/>
            <a:ext cx="1571625" cy="1143000"/>
          </a:xfrm>
          <a:prstGeom prst="roundRect">
            <a:avLst/>
          </a:prstGeom>
          <a:solidFill>
            <a:srgbClr val="F5A9D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>
            <p:custDataLst>
              <p:tags r:id="rId8"/>
            </p:custDataLst>
          </p:nvPr>
        </p:nvSpPr>
        <p:spPr>
          <a:xfrm>
            <a:off x="2786063" y="2286000"/>
            <a:ext cx="1571625" cy="1143000"/>
          </a:xfrm>
          <a:prstGeom prst="roundRect">
            <a:avLst/>
          </a:prstGeom>
          <a:solidFill>
            <a:srgbClr val="B5FBAB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>
            <p:custDataLst>
              <p:tags r:id="rId9"/>
            </p:custDataLst>
          </p:nvPr>
        </p:nvSpPr>
        <p:spPr>
          <a:xfrm>
            <a:off x="4357688" y="2286000"/>
            <a:ext cx="1571625" cy="11430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>
            <p:custDataLst>
              <p:tags r:id="rId10"/>
            </p:custDataLst>
          </p:nvPr>
        </p:nvSpPr>
        <p:spPr>
          <a:xfrm>
            <a:off x="5929313" y="2286000"/>
            <a:ext cx="1571625" cy="1143000"/>
          </a:xfrm>
          <a:prstGeom prst="roundRect">
            <a:avLst/>
          </a:prstGeom>
          <a:solidFill>
            <a:srgbClr val="B5FBAB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>
            <p:custDataLst>
              <p:tags r:id="rId11"/>
            </p:custDataLst>
          </p:nvPr>
        </p:nvSpPr>
        <p:spPr>
          <a:xfrm>
            <a:off x="7500938" y="2286000"/>
            <a:ext cx="1571625" cy="1143000"/>
          </a:xfrm>
          <a:prstGeom prst="roundRect">
            <a:avLst/>
          </a:prstGeom>
          <a:solidFill>
            <a:srgbClr val="FEE48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>
            <p:custDataLst>
              <p:tags r:id="rId12"/>
            </p:custDataLst>
          </p:nvPr>
        </p:nvSpPr>
        <p:spPr>
          <a:xfrm>
            <a:off x="2786063" y="3429000"/>
            <a:ext cx="1571625" cy="1143000"/>
          </a:xfrm>
          <a:prstGeom prst="roundRect">
            <a:avLst/>
          </a:prstGeom>
          <a:solidFill>
            <a:srgbClr val="FEE48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>
            <p:custDataLst>
              <p:tags r:id="rId13"/>
            </p:custDataLst>
          </p:nvPr>
        </p:nvSpPr>
        <p:spPr>
          <a:xfrm>
            <a:off x="4357688" y="3429000"/>
            <a:ext cx="1571625" cy="1143000"/>
          </a:xfrm>
          <a:prstGeom prst="roundRect">
            <a:avLst/>
          </a:prstGeom>
          <a:solidFill>
            <a:srgbClr val="FEE48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>
            <p:custDataLst>
              <p:tags r:id="rId14"/>
            </p:custDataLst>
          </p:nvPr>
        </p:nvSpPr>
        <p:spPr>
          <a:xfrm>
            <a:off x="5929313" y="3429000"/>
            <a:ext cx="1571625" cy="114300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>
            <p:custDataLst>
              <p:tags r:id="rId15"/>
            </p:custDataLst>
          </p:nvPr>
        </p:nvSpPr>
        <p:spPr>
          <a:xfrm>
            <a:off x="7500938" y="3429000"/>
            <a:ext cx="1571625" cy="1143000"/>
          </a:xfrm>
          <a:prstGeom prst="roundRect">
            <a:avLst/>
          </a:prstGeom>
          <a:solidFill>
            <a:srgbClr val="B5FBAB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>
            <p:custDataLst>
              <p:tags r:id="rId16"/>
            </p:custDataLst>
          </p:nvPr>
        </p:nvSpPr>
        <p:spPr>
          <a:xfrm>
            <a:off x="2786063" y="4572000"/>
            <a:ext cx="1571625" cy="1214438"/>
          </a:xfrm>
          <a:prstGeom prst="roundRect">
            <a:avLst/>
          </a:prstGeom>
          <a:solidFill>
            <a:srgbClr val="FEE48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>
            <p:custDataLst>
              <p:tags r:id="rId17"/>
            </p:custDataLst>
          </p:nvPr>
        </p:nvSpPr>
        <p:spPr>
          <a:xfrm>
            <a:off x="4357688" y="4572000"/>
            <a:ext cx="1571625" cy="1214438"/>
          </a:xfrm>
          <a:prstGeom prst="roundRect">
            <a:avLst/>
          </a:prstGeom>
          <a:solidFill>
            <a:srgbClr val="FEE48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>
            <p:custDataLst>
              <p:tags r:id="rId18"/>
            </p:custDataLst>
          </p:nvPr>
        </p:nvSpPr>
        <p:spPr>
          <a:xfrm>
            <a:off x="5929313" y="4572000"/>
            <a:ext cx="1571625" cy="1214438"/>
          </a:xfrm>
          <a:prstGeom prst="roundRect">
            <a:avLst/>
          </a:prstGeom>
          <a:solidFill>
            <a:srgbClr val="B5FBAB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>
            <p:custDataLst>
              <p:tags r:id="rId19"/>
            </p:custDataLst>
          </p:nvPr>
        </p:nvSpPr>
        <p:spPr>
          <a:xfrm>
            <a:off x="7500938" y="4572000"/>
            <a:ext cx="1571625" cy="121443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>
            <p:custDataLst>
              <p:tags r:id="rId20"/>
            </p:custDataLst>
          </p:nvPr>
        </p:nvSpPr>
        <p:spPr>
          <a:xfrm>
            <a:off x="2786063" y="428625"/>
            <a:ext cx="1571625" cy="571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Сырьевые отрасли</a:t>
            </a:r>
          </a:p>
        </p:txBody>
      </p:sp>
      <p:sp>
        <p:nvSpPr>
          <p:cNvPr id="25" name="Скругленный прямоугольник 24"/>
          <p:cNvSpPr/>
          <p:nvPr>
            <p:custDataLst>
              <p:tags r:id="rId21"/>
            </p:custDataLst>
          </p:nvPr>
        </p:nvSpPr>
        <p:spPr>
          <a:xfrm>
            <a:off x="4357688" y="428625"/>
            <a:ext cx="1571625" cy="571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Обрабатывающие отрасли</a:t>
            </a:r>
          </a:p>
        </p:txBody>
      </p:sp>
      <p:sp>
        <p:nvSpPr>
          <p:cNvPr id="26" name="Скругленный прямоугольник 25"/>
          <p:cNvSpPr/>
          <p:nvPr>
            <p:custDataLst>
              <p:tags r:id="rId22"/>
            </p:custDataLst>
          </p:nvPr>
        </p:nvSpPr>
        <p:spPr>
          <a:xfrm>
            <a:off x="5929313" y="428625"/>
            <a:ext cx="1571625" cy="571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0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Новые высокотехнологичные отрасли</a:t>
            </a:r>
          </a:p>
        </p:txBody>
      </p:sp>
      <p:sp>
        <p:nvSpPr>
          <p:cNvPr id="27" name="Скругленный прямоугольник 26"/>
          <p:cNvSpPr/>
          <p:nvPr>
            <p:custDataLst>
              <p:tags r:id="rId23"/>
            </p:custDataLst>
          </p:nvPr>
        </p:nvSpPr>
        <p:spPr>
          <a:xfrm>
            <a:off x="7500938" y="428625"/>
            <a:ext cx="1571625" cy="571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Отрасли интеллектуальных продуктов</a:t>
            </a:r>
          </a:p>
        </p:txBody>
      </p:sp>
      <p:sp>
        <p:nvSpPr>
          <p:cNvPr id="12312" name="Text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00063" y="428625"/>
            <a:ext cx="2214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Calibri" pitchFamily="34" charset="0"/>
              </a:rPr>
              <a:t>Направление развития →</a:t>
            </a:r>
          </a:p>
        </p:txBody>
      </p:sp>
      <p:sp>
        <p:nvSpPr>
          <p:cNvPr id="12313" name="Text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438" y="620713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Calibri" pitchFamily="34" charset="0"/>
              </a:rPr>
              <a:t>Этап развития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Calibri" pitchFamily="34" charset="0"/>
              </a:rPr>
              <a:t>             ↓</a:t>
            </a:r>
          </a:p>
        </p:txBody>
      </p:sp>
      <p:sp>
        <p:nvSpPr>
          <p:cNvPr id="31" name="Скругленный прямоугольник 30"/>
          <p:cNvSpPr/>
          <p:nvPr>
            <p:custDataLst>
              <p:tags r:id="rId26"/>
            </p:custDataLst>
          </p:nvPr>
        </p:nvSpPr>
        <p:spPr>
          <a:xfrm>
            <a:off x="71438" y="1143000"/>
            <a:ext cx="2643187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I. </a:t>
            </a:r>
            <a:r>
              <a:rPr lang="ru-RU" sz="1600" dirty="0">
                <a:solidFill>
                  <a:prstClr val="black"/>
                </a:solidFill>
              </a:rPr>
              <a:t>Повышение эффективности сырьевых отраслей (ближайшая перспектива)</a:t>
            </a:r>
          </a:p>
        </p:txBody>
      </p:sp>
      <p:sp>
        <p:nvSpPr>
          <p:cNvPr id="32" name="Скругленный прямоугольник 31"/>
          <p:cNvSpPr/>
          <p:nvPr>
            <p:custDataLst>
              <p:tags r:id="rId27"/>
            </p:custDataLst>
          </p:nvPr>
        </p:nvSpPr>
        <p:spPr>
          <a:xfrm>
            <a:off x="71438" y="2286000"/>
            <a:ext cx="2643187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II. </a:t>
            </a:r>
            <a:r>
              <a:rPr lang="ru-RU" sz="1600" dirty="0">
                <a:solidFill>
                  <a:prstClr val="black"/>
                </a:solidFill>
              </a:rPr>
              <a:t>Создание новых конкурентных обрабатывающих отраслей (перспектива 5 лет)</a:t>
            </a:r>
          </a:p>
        </p:txBody>
      </p:sp>
      <p:sp>
        <p:nvSpPr>
          <p:cNvPr id="33" name="Скругленный прямоугольник 32"/>
          <p:cNvSpPr/>
          <p:nvPr>
            <p:custDataLst>
              <p:tags r:id="rId28"/>
            </p:custDataLst>
          </p:nvPr>
        </p:nvSpPr>
        <p:spPr>
          <a:xfrm>
            <a:off x="71438" y="3429000"/>
            <a:ext cx="2643187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III.</a:t>
            </a:r>
            <a:r>
              <a:rPr lang="ru-RU" sz="1600" dirty="0">
                <a:solidFill>
                  <a:prstClr val="black"/>
                </a:solidFill>
              </a:rPr>
              <a:t> Создание новых высокотехнологичных отраслей </a:t>
            </a: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(перспектива 10 лет)</a:t>
            </a:r>
          </a:p>
        </p:txBody>
      </p:sp>
      <p:sp>
        <p:nvSpPr>
          <p:cNvPr id="34" name="Скругленный прямоугольник 33"/>
          <p:cNvSpPr/>
          <p:nvPr>
            <p:custDataLst>
              <p:tags r:id="rId29"/>
            </p:custDataLst>
          </p:nvPr>
        </p:nvSpPr>
        <p:spPr>
          <a:xfrm>
            <a:off x="71438" y="4572000"/>
            <a:ext cx="2643187" cy="12144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IV. </a:t>
            </a:r>
            <a:r>
              <a:rPr lang="ru-RU" sz="1600" dirty="0">
                <a:solidFill>
                  <a:prstClr val="black"/>
                </a:solidFill>
              </a:rPr>
              <a:t>Создание экономики на основе производства интеллектуальных продуктов (перспектива 15-20 лет)</a:t>
            </a:r>
          </a:p>
        </p:txBody>
      </p:sp>
      <p:sp>
        <p:nvSpPr>
          <p:cNvPr id="40" name="Прямоугольный треугольник 39"/>
          <p:cNvSpPr/>
          <p:nvPr>
            <p:custDataLst>
              <p:tags r:id="rId30"/>
            </p:custDataLst>
          </p:nvPr>
        </p:nvSpPr>
        <p:spPr>
          <a:xfrm>
            <a:off x="285750" y="6286500"/>
            <a:ext cx="8858250" cy="57150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31"/>
            </p:custDataLst>
          </p:nvPr>
        </p:nvSpPr>
        <p:spPr>
          <a:xfrm>
            <a:off x="285750" y="6572250"/>
            <a:ext cx="1214438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Наивысший</a:t>
            </a:r>
          </a:p>
        </p:txBody>
      </p:sp>
      <p:sp>
        <p:nvSpPr>
          <p:cNvPr id="44" name="Прямоугольный треугольник 43"/>
          <p:cNvSpPr/>
          <p:nvPr>
            <p:custDataLst>
              <p:tags r:id="rId32"/>
            </p:custDataLst>
          </p:nvPr>
        </p:nvSpPr>
        <p:spPr>
          <a:xfrm>
            <a:off x="1500188" y="6357938"/>
            <a:ext cx="7643812" cy="500062"/>
          </a:xfrm>
          <a:prstGeom prst="rtTriangle">
            <a:avLst/>
          </a:prstGeom>
          <a:solidFill>
            <a:srgbClr val="B5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>
            <p:custDataLst>
              <p:tags r:id="rId33"/>
            </p:custDataLst>
          </p:nvPr>
        </p:nvSpPr>
        <p:spPr>
          <a:xfrm>
            <a:off x="214313" y="6000750"/>
            <a:ext cx="2786062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Шкала приоритетности развития</a:t>
            </a:r>
          </a:p>
        </p:txBody>
      </p:sp>
      <p:sp>
        <p:nvSpPr>
          <p:cNvPr id="36" name="Прямоугольник 35"/>
          <p:cNvSpPr/>
          <p:nvPr>
            <p:custDataLst>
              <p:tags r:id="rId34"/>
            </p:custDataLst>
          </p:nvPr>
        </p:nvSpPr>
        <p:spPr>
          <a:xfrm>
            <a:off x="1500188" y="6572250"/>
            <a:ext cx="1214437" cy="285750"/>
          </a:xfrm>
          <a:prstGeom prst="rect">
            <a:avLst/>
          </a:prstGeom>
          <a:solidFill>
            <a:srgbClr val="B5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Высокий</a:t>
            </a:r>
          </a:p>
        </p:txBody>
      </p:sp>
      <p:sp>
        <p:nvSpPr>
          <p:cNvPr id="45" name="Прямоугольный треугольник 44"/>
          <p:cNvSpPr/>
          <p:nvPr>
            <p:custDataLst>
              <p:tags r:id="rId35"/>
            </p:custDataLst>
          </p:nvPr>
        </p:nvSpPr>
        <p:spPr>
          <a:xfrm>
            <a:off x="2643188" y="6429375"/>
            <a:ext cx="6500812" cy="428625"/>
          </a:xfrm>
          <a:prstGeom prst="rtTriangle">
            <a:avLst/>
          </a:prstGeom>
          <a:solidFill>
            <a:srgbClr val="FEE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>
            <p:custDataLst>
              <p:tags r:id="rId36"/>
            </p:custDataLst>
          </p:nvPr>
        </p:nvSpPr>
        <p:spPr>
          <a:xfrm>
            <a:off x="2643188" y="6572250"/>
            <a:ext cx="1214437" cy="285750"/>
          </a:xfrm>
          <a:prstGeom prst="rect">
            <a:avLst/>
          </a:prstGeom>
          <a:solidFill>
            <a:srgbClr val="FEE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Средний</a:t>
            </a:r>
          </a:p>
        </p:txBody>
      </p:sp>
      <p:sp>
        <p:nvSpPr>
          <p:cNvPr id="46" name="Прямоугольный треугольник 45"/>
          <p:cNvSpPr/>
          <p:nvPr>
            <p:custDataLst>
              <p:tags r:id="rId37"/>
            </p:custDataLst>
          </p:nvPr>
        </p:nvSpPr>
        <p:spPr>
          <a:xfrm>
            <a:off x="3786188" y="6500813"/>
            <a:ext cx="5357812" cy="357187"/>
          </a:xfrm>
          <a:prstGeom prst="rtTriangle">
            <a:avLst/>
          </a:prstGeom>
          <a:solidFill>
            <a:srgbClr val="F5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38"/>
            </p:custDataLst>
          </p:nvPr>
        </p:nvSpPr>
        <p:spPr>
          <a:xfrm>
            <a:off x="3786188" y="6572250"/>
            <a:ext cx="1071562" cy="285750"/>
          </a:xfrm>
          <a:prstGeom prst="rect">
            <a:avLst/>
          </a:prstGeom>
          <a:solidFill>
            <a:srgbClr val="F5A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Низкий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14750" y="1928813"/>
            <a:ext cx="1357313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Преимущественное развитие смежных с добывающими отраслей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29000" y="4071938"/>
            <a:ext cx="1857375" cy="100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В условиях выхода НИС на самоокупаемость имеются ресурсы для поддержки на должном уровне технологий в классических отраслях промышленности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143625" y="1428750"/>
            <a:ext cx="1143000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Зарождение отраслей (нано-, биотехнологий)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072188" y="2500313"/>
            <a:ext cx="1285875" cy="785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Становление новых отраслей и продолжение поиска дополнительных новых  отраслей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215063" y="3714750"/>
            <a:ext cx="1071562" cy="571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Активная экспансия в новых отраслях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15063" y="4857750"/>
            <a:ext cx="1143000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Сохранение высокого приоритета в новых отраслях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43813" y="1214438"/>
            <a:ext cx="1285875" cy="1000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prstClr val="black"/>
                </a:solidFill>
              </a:rPr>
              <a:t>Низкий приоритет развития -  поиск конкурентных преимуществ в массовом производстве  широкого спектра интеллектуальной продукции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643813" y="4786313"/>
            <a:ext cx="1285875" cy="85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Активная экспансия в отраслях интеллектуальной продукции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643813" y="3571875"/>
            <a:ext cx="1285875" cy="857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Активная экспансия в отраслях интеллектуальной продукции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643813" y="2500313"/>
            <a:ext cx="1285875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Зарождение отраслей интеллектуальных продуктов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8676456" y="6237312"/>
            <a:ext cx="476191" cy="369332"/>
            <a:chOff x="-80655" y="6237312"/>
            <a:chExt cx="476191" cy="369332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17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6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Изображение 2"/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think-cell Slide" r:id="rId46" imgW="0" imgH="0" progId="">
                  <p:embed/>
                </p:oleObj>
              </mc:Choice>
              <mc:Fallback>
                <p:oleObj name="think-cell Slide" r:id="rId4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Шестиугольник 186"/>
          <p:cNvSpPr/>
          <p:nvPr/>
        </p:nvSpPr>
        <p:spPr>
          <a:xfrm>
            <a:off x="5634038" y="1131888"/>
            <a:ext cx="1152525" cy="935037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 err="1">
                <a:solidFill>
                  <a:prstClr val="black"/>
                </a:solidFill>
              </a:rPr>
              <a:t>Фотоэлектрика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89" name="Шестиугольник 188"/>
          <p:cNvSpPr/>
          <p:nvPr>
            <p:custDataLst>
              <p:tags r:id="rId3"/>
            </p:custDataLst>
          </p:nvPr>
        </p:nvSpPr>
        <p:spPr>
          <a:xfrm>
            <a:off x="5634038" y="2066925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 err="1">
                <a:solidFill>
                  <a:prstClr val="black"/>
                </a:solidFill>
              </a:rPr>
              <a:t>Водоснабжени</a:t>
            </a:r>
            <a:r>
              <a:rPr lang="ru-RU" sz="900" dirty="0">
                <a:solidFill>
                  <a:prstClr val="black"/>
                </a:solidFill>
              </a:rPr>
              <a:t> е и санитария</a:t>
            </a:r>
          </a:p>
        </p:txBody>
      </p:sp>
      <p:sp>
        <p:nvSpPr>
          <p:cNvPr id="191" name="Шестиугольник 190"/>
          <p:cNvSpPr/>
          <p:nvPr>
            <p:custDataLst>
              <p:tags r:id="rId4"/>
            </p:custDataLst>
          </p:nvPr>
        </p:nvSpPr>
        <p:spPr>
          <a:xfrm>
            <a:off x="5634038" y="3003550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 err="1">
                <a:solidFill>
                  <a:prstClr val="black"/>
                </a:solidFill>
              </a:rPr>
              <a:t>Биотопливные</a:t>
            </a:r>
            <a:r>
              <a:rPr lang="ru-RU" sz="900" dirty="0">
                <a:solidFill>
                  <a:prstClr val="black"/>
                </a:solidFill>
              </a:rPr>
              <a:t> технологии</a:t>
            </a:r>
          </a:p>
        </p:txBody>
      </p:sp>
      <p:sp>
        <p:nvSpPr>
          <p:cNvPr id="193" name="Шестиугольник 192"/>
          <p:cNvSpPr/>
          <p:nvPr>
            <p:custDataLst>
              <p:tags r:id="rId5"/>
            </p:custDataLst>
          </p:nvPr>
        </p:nvSpPr>
        <p:spPr>
          <a:xfrm>
            <a:off x="5634038" y="3940175"/>
            <a:ext cx="1152525" cy="935038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Ветряная энергетика</a:t>
            </a:r>
          </a:p>
        </p:txBody>
      </p:sp>
      <p:sp>
        <p:nvSpPr>
          <p:cNvPr id="195" name="Шестиугольник 194"/>
          <p:cNvSpPr/>
          <p:nvPr>
            <p:custDataLst>
              <p:tags r:id="rId6"/>
            </p:custDataLst>
          </p:nvPr>
        </p:nvSpPr>
        <p:spPr>
          <a:xfrm>
            <a:off x="5624513" y="4875213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Отопление и охлаждение за счет возобновляемых источников</a:t>
            </a:r>
          </a:p>
        </p:txBody>
      </p:sp>
      <p:sp>
        <p:nvSpPr>
          <p:cNvPr id="178" name="Шестиугольник 177"/>
          <p:cNvSpPr/>
          <p:nvPr>
            <p:custDataLst>
              <p:tags r:id="rId7"/>
            </p:custDataLst>
          </p:nvPr>
        </p:nvSpPr>
        <p:spPr>
          <a:xfrm>
            <a:off x="4697413" y="1598613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Робототехника</a:t>
            </a:r>
          </a:p>
        </p:txBody>
      </p:sp>
      <p:sp>
        <p:nvSpPr>
          <p:cNvPr id="181" name="Шестиугольник 180"/>
          <p:cNvSpPr/>
          <p:nvPr>
            <p:custDataLst>
              <p:tags r:id="rId8"/>
            </p:custDataLst>
          </p:nvPr>
        </p:nvSpPr>
        <p:spPr>
          <a:xfrm>
            <a:off x="3762375" y="3940175"/>
            <a:ext cx="1152525" cy="935038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Здоровье животных</a:t>
            </a:r>
          </a:p>
        </p:txBody>
      </p:sp>
      <p:sp>
        <p:nvSpPr>
          <p:cNvPr id="183" name="Шестиугольник 182"/>
          <p:cNvSpPr/>
          <p:nvPr>
            <p:custDataLst>
              <p:tags r:id="rId9"/>
            </p:custDataLst>
          </p:nvPr>
        </p:nvSpPr>
        <p:spPr>
          <a:xfrm>
            <a:off x="3762375" y="4875213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Растения будущего</a:t>
            </a: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8858250" cy="46196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white"/>
                </a:solidFill>
                <a:cs typeface="Arial" charset="0"/>
              </a:rPr>
              <a:t>Международное сотрудничество на основе ТП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324" name="Прямоугольник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4762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prstClr val="black"/>
                </a:solidFill>
                <a:cs typeface="Arial" charset="0"/>
              </a:rPr>
              <a:t>Текущие приоритеты развития аналогов Европейских ТП в России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cs typeface="Arial" charset="0"/>
              </a:rPr>
              <a:t>(в том числе международное сотрудничество в данных направлениях)</a:t>
            </a:r>
            <a:r>
              <a:rPr lang="ru-RU" sz="1600" b="1" smtClean="0">
                <a:solidFill>
                  <a:prstClr val="black"/>
                </a:solidFill>
                <a:cs typeface="Arial" charset="0"/>
              </a:rPr>
              <a:t>:</a:t>
            </a:r>
            <a:endParaRPr lang="ru-RU" sz="1400" b="1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25" name="Text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05700" y="5343525"/>
            <a:ext cx="1590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</a:rPr>
              <a:t>Высокий приоритет </a:t>
            </a:r>
          </a:p>
        </p:txBody>
      </p:sp>
      <p:sp>
        <p:nvSpPr>
          <p:cNvPr id="13326" name="Text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515225" y="5680075"/>
            <a:ext cx="1590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</a:rPr>
              <a:t>Средний приоритет</a:t>
            </a:r>
          </a:p>
        </p:txBody>
      </p:sp>
      <p:sp>
        <p:nvSpPr>
          <p:cNvPr id="13327" name="Text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515225" y="5994400"/>
            <a:ext cx="1590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</a:rPr>
              <a:t>Низкий приоритет</a:t>
            </a:r>
          </a:p>
        </p:txBody>
      </p:sp>
      <p:sp>
        <p:nvSpPr>
          <p:cNvPr id="168" name="Шестиугольник 167"/>
          <p:cNvSpPr/>
          <p:nvPr>
            <p:custDataLst>
              <p:tags r:id="rId15"/>
            </p:custDataLst>
          </p:nvPr>
        </p:nvSpPr>
        <p:spPr>
          <a:xfrm>
            <a:off x="2825750" y="1598613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Компьютерные системы и встроенный интеллект</a:t>
            </a:r>
          </a:p>
        </p:txBody>
      </p:sp>
      <p:sp>
        <p:nvSpPr>
          <p:cNvPr id="170" name="Шестиугольник 169"/>
          <p:cNvSpPr/>
          <p:nvPr>
            <p:custDataLst>
              <p:tags r:id="rId16"/>
            </p:custDataLst>
          </p:nvPr>
        </p:nvSpPr>
        <p:spPr>
          <a:xfrm>
            <a:off x="2825750" y="2535238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Мобильные и беспроводные коммуникации</a:t>
            </a:r>
          </a:p>
        </p:txBody>
      </p:sp>
      <p:sp>
        <p:nvSpPr>
          <p:cNvPr id="172" name="Шестиугольник 171"/>
          <p:cNvSpPr/>
          <p:nvPr>
            <p:custDataLst>
              <p:tags r:id="rId17"/>
            </p:custDataLst>
          </p:nvPr>
        </p:nvSpPr>
        <p:spPr>
          <a:xfrm>
            <a:off x="2825750" y="3471863"/>
            <a:ext cx="1152525" cy="93503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Спутниковые системы коммуникации</a:t>
            </a:r>
          </a:p>
        </p:txBody>
      </p:sp>
      <p:sp>
        <p:nvSpPr>
          <p:cNvPr id="174" name="Шестиугольник 173"/>
          <p:cNvSpPr/>
          <p:nvPr>
            <p:custDataLst>
              <p:tags r:id="rId18"/>
            </p:custDataLst>
          </p:nvPr>
        </p:nvSpPr>
        <p:spPr>
          <a:xfrm>
            <a:off x="2825750" y="4406900"/>
            <a:ext cx="1152525" cy="93662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в лесном хозяйстве</a:t>
            </a:r>
          </a:p>
        </p:txBody>
      </p:sp>
      <p:sp>
        <p:nvSpPr>
          <p:cNvPr id="176" name="Шестиугольник 175"/>
          <p:cNvSpPr/>
          <p:nvPr>
            <p:custDataLst>
              <p:tags r:id="rId19"/>
            </p:custDataLst>
          </p:nvPr>
        </p:nvSpPr>
        <p:spPr>
          <a:xfrm>
            <a:off x="2825750" y="5343525"/>
            <a:ext cx="1152525" cy="93662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в пищевой промышленности</a:t>
            </a:r>
          </a:p>
        </p:txBody>
      </p:sp>
      <p:sp>
        <p:nvSpPr>
          <p:cNvPr id="177" name="Шестиугольник 176"/>
          <p:cNvSpPr/>
          <p:nvPr/>
        </p:nvSpPr>
        <p:spPr>
          <a:xfrm>
            <a:off x="3762375" y="1131888"/>
            <a:ext cx="1152525" cy="935037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в текстильной промышленности</a:t>
            </a:r>
          </a:p>
        </p:txBody>
      </p:sp>
      <p:sp>
        <p:nvSpPr>
          <p:cNvPr id="179" name="Шестиугольник 178"/>
          <p:cNvSpPr/>
          <p:nvPr>
            <p:custDataLst>
              <p:tags r:id="rId20"/>
            </p:custDataLst>
          </p:nvPr>
        </p:nvSpPr>
        <p:spPr>
          <a:xfrm>
            <a:off x="3762375" y="2066925"/>
            <a:ext cx="1152525" cy="93662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Животноводство</a:t>
            </a:r>
          </a:p>
        </p:txBody>
      </p:sp>
      <p:sp>
        <p:nvSpPr>
          <p:cNvPr id="180" name="Шестиугольник 179"/>
          <p:cNvSpPr/>
          <p:nvPr>
            <p:custDataLst>
              <p:tags r:id="rId21"/>
            </p:custDataLst>
          </p:nvPr>
        </p:nvSpPr>
        <p:spPr>
          <a:xfrm>
            <a:off x="4697413" y="2535238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Сетевые и электронные СМИ</a:t>
            </a:r>
          </a:p>
        </p:txBody>
      </p:sp>
      <p:sp>
        <p:nvSpPr>
          <p:cNvPr id="182" name="Шестиугольник 181"/>
          <p:cNvSpPr/>
          <p:nvPr>
            <p:custDataLst>
              <p:tags r:id="rId22"/>
            </p:custDataLst>
          </p:nvPr>
        </p:nvSpPr>
        <p:spPr>
          <a:xfrm>
            <a:off x="4697413" y="3471863"/>
            <a:ext cx="1152525" cy="935037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 err="1">
                <a:solidFill>
                  <a:prstClr val="black"/>
                </a:solidFill>
              </a:rPr>
              <a:t>Фотоника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84" name="Шестиугольник 183"/>
          <p:cNvSpPr/>
          <p:nvPr>
            <p:custDataLst>
              <p:tags r:id="rId23"/>
            </p:custDataLst>
          </p:nvPr>
        </p:nvSpPr>
        <p:spPr>
          <a:xfrm>
            <a:off x="4697413" y="4406900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Умные электросети</a:t>
            </a:r>
          </a:p>
        </p:txBody>
      </p:sp>
      <p:sp>
        <p:nvSpPr>
          <p:cNvPr id="186" name="Шестиугольник 185"/>
          <p:cNvSpPr/>
          <p:nvPr>
            <p:custDataLst>
              <p:tags r:id="rId24"/>
            </p:custDataLst>
          </p:nvPr>
        </p:nvSpPr>
        <p:spPr>
          <a:xfrm>
            <a:off x="4697413" y="5343525"/>
            <a:ext cx="1152525" cy="936625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Интеграция интеллектуальных систем</a:t>
            </a:r>
          </a:p>
        </p:txBody>
      </p:sp>
      <p:sp>
        <p:nvSpPr>
          <p:cNvPr id="175" name="Шестиугольник 174"/>
          <p:cNvSpPr/>
          <p:nvPr>
            <p:custDataLst>
              <p:tags r:id="rId25"/>
            </p:custDataLst>
          </p:nvPr>
        </p:nvSpPr>
        <p:spPr>
          <a:xfrm>
            <a:off x="3762375" y="3003550"/>
            <a:ext cx="1152525" cy="936625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Дорожно-транспортные исследования</a:t>
            </a:r>
          </a:p>
        </p:txBody>
      </p:sp>
      <p:sp>
        <p:nvSpPr>
          <p:cNvPr id="128" name="Шестиугольник 127"/>
          <p:cNvSpPr/>
          <p:nvPr/>
        </p:nvSpPr>
        <p:spPr>
          <a:xfrm>
            <a:off x="26988" y="1131888"/>
            <a:ext cx="1152525" cy="93503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Аэронавтика</a:t>
            </a:r>
          </a:p>
        </p:txBody>
      </p:sp>
      <p:sp>
        <p:nvSpPr>
          <p:cNvPr id="158" name="Шестиугольник 157"/>
          <p:cNvSpPr/>
          <p:nvPr>
            <p:custDataLst>
              <p:tags r:id="rId26"/>
            </p:custDataLst>
          </p:nvPr>
        </p:nvSpPr>
        <p:spPr>
          <a:xfrm>
            <a:off x="963613" y="1589088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в сталелитейной промышленности</a:t>
            </a:r>
          </a:p>
        </p:txBody>
      </p:sp>
      <p:sp>
        <p:nvSpPr>
          <p:cNvPr id="159" name="Шестиугольник 158"/>
          <p:cNvSpPr/>
          <p:nvPr>
            <p:custDataLst>
              <p:tags r:id="rId27"/>
            </p:custDataLst>
          </p:nvPr>
        </p:nvSpPr>
        <p:spPr>
          <a:xfrm>
            <a:off x="26988" y="2066925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Железнодорожные исследования и разработки</a:t>
            </a:r>
          </a:p>
        </p:txBody>
      </p:sp>
      <p:sp>
        <p:nvSpPr>
          <p:cNvPr id="160" name="Шестиугольник 159"/>
          <p:cNvSpPr/>
          <p:nvPr>
            <p:custDataLst>
              <p:tags r:id="rId28"/>
            </p:custDataLst>
          </p:nvPr>
        </p:nvSpPr>
        <p:spPr>
          <a:xfrm>
            <a:off x="963613" y="2535238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Эффективные инженерные материалы и технологии</a:t>
            </a:r>
          </a:p>
        </p:txBody>
      </p:sp>
      <p:sp>
        <p:nvSpPr>
          <p:cNvPr id="161" name="Шестиугольник 160"/>
          <p:cNvSpPr/>
          <p:nvPr>
            <p:custDataLst>
              <p:tags r:id="rId29"/>
            </p:custDataLst>
          </p:nvPr>
        </p:nvSpPr>
        <p:spPr>
          <a:xfrm>
            <a:off x="26988" y="3003550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Промышленное производство</a:t>
            </a:r>
          </a:p>
        </p:txBody>
      </p:sp>
      <p:sp>
        <p:nvSpPr>
          <p:cNvPr id="162" name="Шестиугольник 161"/>
          <p:cNvSpPr/>
          <p:nvPr>
            <p:custDataLst>
              <p:tags r:id="rId30"/>
            </p:custDataLst>
          </p:nvPr>
        </p:nvSpPr>
        <p:spPr>
          <a:xfrm>
            <a:off x="963613" y="3471863"/>
            <a:ext cx="1152525" cy="93503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в химической отрасли</a:t>
            </a:r>
          </a:p>
        </p:txBody>
      </p:sp>
      <p:sp>
        <p:nvSpPr>
          <p:cNvPr id="163" name="Шестиугольник 162"/>
          <p:cNvSpPr/>
          <p:nvPr>
            <p:custDataLst>
              <p:tags r:id="rId31"/>
            </p:custDataLst>
          </p:nvPr>
        </p:nvSpPr>
        <p:spPr>
          <a:xfrm>
            <a:off x="26988" y="3940175"/>
            <a:ext cx="1152525" cy="935038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Строительные технологии</a:t>
            </a:r>
          </a:p>
        </p:txBody>
      </p:sp>
      <p:sp>
        <p:nvSpPr>
          <p:cNvPr id="164" name="Шестиугольник 163"/>
          <p:cNvSpPr/>
          <p:nvPr>
            <p:custDataLst>
              <p:tags r:id="rId32"/>
            </p:custDataLst>
          </p:nvPr>
        </p:nvSpPr>
        <p:spPr>
          <a:xfrm>
            <a:off x="963613" y="4406900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в добывающей промышленности</a:t>
            </a:r>
          </a:p>
        </p:txBody>
      </p:sp>
      <p:sp>
        <p:nvSpPr>
          <p:cNvPr id="165" name="Шестиугольник 164"/>
          <p:cNvSpPr/>
          <p:nvPr>
            <p:custDataLst>
              <p:tags r:id="rId33"/>
            </p:custDataLst>
          </p:nvPr>
        </p:nvSpPr>
        <p:spPr>
          <a:xfrm>
            <a:off x="26988" y="4875213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 err="1">
                <a:solidFill>
                  <a:prstClr val="black"/>
                </a:solidFill>
              </a:rPr>
              <a:t>Наноэлектроника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66" name="Шестиугольник 165"/>
          <p:cNvSpPr/>
          <p:nvPr>
            <p:custDataLst>
              <p:tags r:id="rId34"/>
            </p:custDataLst>
          </p:nvPr>
        </p:nvSpPr>
        <p:spPr>
          <a:xfrm>
            <a:off x="963613" y="5343525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промышленной безопасности</a:t>
            </a:r>
          </a:p>
        </p:txBody>
      </p:sp>
      <p:sp>
        <p:nvSpPr>
          <p:cNvPr id="167" name="Шестиугольник 166"/>
          <p:cNvSpPr/>
          <p:nvPr>
            <p:custDataLst>
              <p:tags r:id="rId35"/>
            </p:custDataLst>
          </p:nvPr>
        </p:nvSpPr>
        <p:spPr>
          <a:xfrm>
            <a:off x="1898650" y="1131888"/>
            <a:ext cx="1152525" cy="93503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 err="1">
                <a:solidFill>
                  <a:prstClr val="black"/>
                </a:solidFill>
              </a:rPr>
              <a:t>Наномедицина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69" name="Шестиугольник 168"/>
          <p:cNvSpPr/>
          <p:nvPr>
            <p:custDataLst>
              <p:tags r:id="rId36"/>
            </p:custDataLst>
          </p:nvPr>
        </p:nvSpPr>
        <p:spPr>
          <a:xfrm>
            <a:off x="1898650" y="2066925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Технологии для морского транспорта</a:t>
            </a:r>
          </a:p>
        </p:txBody>
      </p:sp>
      <p:sp>
        <p:nvSpPr>
          <p:cNvPr id="171" name="Шестиугольник 170"/>
          <p:cNvSpPr/>
          <p:nvPr>
            <p:custDataLst>
              <p:tags r:id="rId37"/>
            </p:custDataLst>
          </p:nvPr>
        </p:nvSpPr>
        <p:spPr>
          <a:xfrm>
            <a:off x="1898650" y="3003550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Тепловые электростанции с нулевыми выбросами</a:t>
            </a:r>
          </a:p>
        </p:txBody>
      </p:sp>
      <p:sp>
        <p:nvSpPr>
          <p:cNvPr id="173" name="Шестиугольник 172"/>
          <p:cNvSpPr/>
          <p:nvPr>
            <p:custDataLst>
              <p:tags r:id="rId38"/>
            </p:custDataLst>
          </p:nvPr>
        </p:nvSpPr>
        <p:spPr>
          <a:xfrm>
            <a:off x="1898650" y="3940175"/>
            <a:ext cx="1152525" cy="935038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Ядерная энергетика</a:t>
            </a:r>
          </a:p>
        </p:txBody>
      </p:sp>
      <p:sp>
        <p:nvSpPr>
          <p:cNvPr id="185" name="Шестиугольник 184"/>
          <p:cNvSpPr/>
          <p:nvPr>
            <p:custDataLst>
              <p:tags r:id="rId39"/>
            </p:custDataLst>
          </p:nvPr>
        </p:nvSpPr>
        <p:spPr>
          <a:xfrm>
            <a:off x="1898650" y="4875213"/>
            <a:ext cx="1152525" cy="93662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Космические технологии</a:t>
            </a:r>
          </a:p>
        </p:txBody>
      </p:sp>
      <p:sp>
        <p:nvSpPr>
          <p:cNvPr id="234" name="Шестиугольник 233"/>
          <p:cNvSpPr>
            <a:spLocks noChangeAspect="1"/>
          </p:cNvSpPr>
          <p:nvPr>
            <p:custDataLst>
              <p:tags r:id="rId40"/>
            </p:custDataLst>
          </p:nvPr>
        </p:nvSpPr>
        <p:spPr>
          <a:xfrm>
            <a:off x="7285038" y="5389563"/>
            <a:ext cx="173037" cy="1397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35" name="Шестиугольник 234"/>
          <p:cNvSpPr>
            <a:spLocks noChangeAspect="1"/>
          </p:cNvSpPr>
          <p:nvPr>
            <p:custDataLst>
              <p:tags r:id="rId41"/>
            </p:custDataLst>
          </p:nvPr>
        </p:nvSpPr>
        <p:spPr>
          <a:xfrm>
            <a:off x="7296150" y="5703888"/>
            <a:ext cx="173038" cy="1397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36" name="Шестиугольник 235"/>
          <p:cNvSpPr>
            <a:spLocks noChangeAspect="1"/>
          </p:cNvSpPr>
          <p:nvPr>
            <p:custDataLst>
              <p:tags r:id="rId42"/>
            </p:custDataLst>
          </p:nvPr>
        </p:nvSpPr>
        <p:spPr>
          <a:xfrm>
            <a:off x="7300913" y="6027738"/>
            <a:ext cx="173037" cy="1397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6886575" y="1101080"/>
            <a:ext cx="2257425" cy="34163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white"/>
                </a:solidFill>
              </a:rPr>
              <a:t>Для формирования в РФ перечня ТП различной степени перспективности целесообразно организовать ряд отраслевых и межотраслевых форумов, в ходе которых предстоит определить наиболее актуальные для российской промышленности проблемы, подлежащие решению за счет объединения усилий в рамках ТП.</a:t>
            </a:r>
          </a:p>
          <a:p>
            <a:pPr>
              <a:defRPr/>
            </a:pPr>
            <a:r>
              <a:rPr lang="ru-RU" sz="1200" dirty="0">
                <a:solidFill>
                  <a:prstClr val="white"/>
                </a:solidFill>
              </a:rPr>
              <a:t>Поручить организацию и проведение данных форумов целесообразно </a:t>
            </a:r>
            <a:r>
              <a:rPr lang="ru-RU" sz="1200" dirty="0" err="1">
                <a:solidFill>
                  <a:prstClr val="white"/>
                </a:solidFill>
              </a:rPr>
              <a:t>Минпромторгу</a:t>
            </a:r>
            <a:r>
              <a:rPr lang="ru-RU" sz="1200" dirty="0">
                <a:solidFill>
                  <a:prstClr val="white"/>
                </a:solidFill>
              </a:rPr>
              <a:t>, Минэнерго, </a:t>
            </a:r>
            <a:r>
              <a:rPr lang="ru-RU" sz="1200" dirty="0" err="1">
                <a:solidFill>
                  <a:prstClr val="white"/>
                </a:solidFill>
              </a:rPr>
              <a:t>Минобру</a:t>
            </a:r>
            <a:r>
              <a:rPr lang="ru-RU" sz="1200" dirty="0">
                <a:solidFill>
                  <a:prstClr val="white"/>
                </a:solidFill>
              </a:rPr>
              <a:t>, а также РСПП.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18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9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8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43021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  <a:cs typeface="+mn-cs"/>
              </a:rPr>
              <a:t>Барьеры при создании в России эффективной инновационной экономики:</a:t>
            </a:r>
            <a:endParaRPr lang="en-US" sz="2200" b="1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3513" y="3267075"/>
            <a:ext cx="8715375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4. Необходимость активной господдержки НИС (создание инфраструктуры и конкурентной среды)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3513" y="3984625"/>
            <a:ext cx="8715375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5. Неприспособленность науки и образования в РФ под нужды инновационной экономики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4625" y="2559050"/>
            <a:ext cx="8715375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3. Проблема эффективной мотивации субъектов НИС (на макро- и </a:t>
            </a:r>
            <a:r>
              <a:rPr lang="ru-RU" dirty="0" err="1"/>
              <a:t>микроуровне</a:t>
            </a:r>
            <a:r>
              <a:rPr lang="ru-RU" dirty="0"/>
              <a:t>), отсутствие спроса на инновации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1763" y="1860550"/>
            <a:ext cx="8715375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2. Уязвимость наработанного с помощью ТП конкурентного преимущества РФ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5" y="628650"/>
            <a:ext cx="8715375" cy="11049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 В государстве не сформирована  </a:t>
            </a:r>
            <a:r>
              <a:rPr lang="ru-RU" b="1" dirty="0"/>
              <a:t>система инновационного стратегического </a:t>
            </a:r>
            <a:r>
              <a:rPr lang="ru-RU" b="1" dirty="0" err="1"/>
              <a:t>целеполагания</a:t>
            </a:r>
            <a:r>
              <a:rPr lang="ru-RU" b="1" dirty="0"/>
              <a:t> </a:t>
            </a:r>
            <a:r>
              <a:rPr lang="ru-RU" dirty="0"/>
              <a:t>с участием основных субъектов инновационной экономики с наличием мониторинга, обратной связи и координации субъектов инновационной экономики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513" y="4710113"/>
            <a:ext cx="8715375" cy="571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6. Неопределенность с эффективными источниками и схемой финансирования российской НИС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19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8647" y="6237312"/>
            <a:ext cx="404183" cy="369332"/>
            <a:chOff x="-8647" y="6237312"/>
            <a:chExt cx="404183" cy="3693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I. Что такое инновации и зачем они нужны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Парадигма государственных приоритетов</a:t>
            </a:r>
          </a:p>
          <a:p>
            <a:r>
              <a:rPr lang="ru-RU" dirty="0"/>
              <a:t>Как государству запустить модернизацию</a:t>
            </a:r>
          </a:p>
          <a:p>
            <a:r>
              <a:rPr lang="ru-RU" dirty="0"/>
              <a:t>Что подразумевается под инновациями</a:t>
            </a:r>
          </a:p>
          <a:p>
            <a:r>
              <a:rPr lang="ru-RU" dirty="0"/>
              <a:t>Чего сейчас не хватает России для успешного развития </a:t>
            </a:r>
            <a:r>
              <a:rPr lang="ru-RU" dirty="0" smtClean="0"/>
              <a:t>инноваций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1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1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8858250" cy="46196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prstClr val="white"/>
                </a:solidFill>
                <a:cs typeface="Arial" charset="0"/>
              </a:rPr>
              <a:t>Проблема </a:t>
            </a:r>
            <a:r>
              <a:rPr lang="ru-RU" sz="2400" dirty="0">
                <a:solidFill>
                  <a:prstClr val="white"/>
                </a:solidFill>
                <a:cs typeface="Arial" charset="0"/>
              </a:rPr>
              <a:t>сохранения конкурентоспособности НИС: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412" name="TextBox 14"/>
          <p:cNvSpPr txBox="1">
            <a:spLocks noChangeArrowheads="1"/>
          </p:cNvSpPr>
          <p:nvPr/>
        </p:nvSpPr>
        <p:spPr bwMode="auto">
          <a:xfrm>
            <a:off x="0" y="428625"/>
            <a:ext cx="9144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</a:rPr>
              <a:t>Конкурентоспособность НИС – процесс превращения ресурсов в инновационный результат быстрее конкурентов.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3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Calibri" pitchFamily="34" charset="0"/>
              </a:rPr>
              <a:t>Четыре основных категории ресурсов: </a:t>
            </a:r>
            <a:r>
              <a:rPr lang="ru-RU" sz="1200" smtClean="0">
                <a:solidFill>
                  <a:prstClr val="black"/>
                </a:solidFill>
                <a:latin typeface="Calibri" pitchFamily="34" charset="0"/>
              </a:rPr>
              <a:t>финансовые, человеческие, физические (природные), технологические ( в т.ч. знания)</a:t>
            </a:r>
            <a:r>
              <a:rPr lang="ru-RU" sz="140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3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Calibri" pitchFamily="34" charset="0"/>
              </a:rPr>
              <a:t>Уравнения конкурентоспособности: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75" y="1285875"/>
            <a:ext cx="1341438" cy="254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Кол-во ресурса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7375" y="1285875"/>
            <a:ext cx="1533525" cy="2619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prstClr val="black"/>
                </a:solidFill>
              </a:rPr>
              <a:t>Качество ресурса</a:t>
            </a:r>
          </a:p>
        </p:txBody>
      </p:sp>
      <p:sp>
        <p:nvSpPr>
          <p:cNvPr id="17415" name="TextBox 17"/>
          <p:cNvSpPr txBox="1">
            <a:spLocks noChangeArrowheads="1"/>
          </p:cNvSpPr>
          <p:nvPr/>
        </p:nvSpPr>
        <p:spPr bwMode="auto">
          <a:xfrm rot="-2742136">
            <a:off x="1494631" y="1243807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70C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" y="1785938"/>
            <a:ext cx="928688" cy="2460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Цена ресурса</a:t>
            </a:r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 rot="-2742136">
            <a:off x="3369468" y="1243807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70C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1413" y="1071563"/>
            <a:ext cx="1390650" cy="6461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Способ использования ресурса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913" y="1071563"/>
            <a:ext cx="1390650" cy="6461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Условия использования ресурса</a:t>
            </a:r>
          </a:p>
        </p:txBody>
      </p:sp>
      <p:sp>
        <p:nvSpPr>
          <p:cNvPr id="17420" name="TextBox 24"/>
          <p:cNvSpPr txBox="1">
            <a:spLocks noChangeArrowheads="1"/>
          </p:cNvSpPr>
          <p:nvPr/>
        </p:nvSpPr>
        <p:spPr bwMode="auto">
          <a:xfrm rot="-2742136">
            <a:off x="5016500" y="1265238"/>
            <a:ext cx="33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70C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5143500" y="214313"/>
            <a:ext cx="214313" cy="3214687"/>
          </a:xfrm>
          <a:prstGeom prst="rightBrac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7422" name="TextBox 26"/>
          <p:cNvSpPr txBox="1">
            <a:spLocks noChangeArrowheads="1"/>
          </p:cNvSpPr>
          <p:nvPr/>
        </p:nvSpPr>
        <p:spPr bwMode="auto">
          <a:xfrm>
            <a:off x="3857625" y="1857375"/>
            <a:ext cx="2786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prstClr val="black"/>
                </a:solidFill>
                <a:latin typeface="Calibri" pitchFamily="34" charset="0"/>
              </a:rPr>
              <a:t>Эффективность использования ресурса</a:t>
            </a:r>
          </a:p>
        </p:txBody>
      </p:sp>
      <p:sp>
        <p:nvSpPr>
          <p:cNvPr id="28" name="Равно 27"/>
          <p:cNvSpPr/>
          <p:nvPr/>
        </p:nvSpPr>
        <p:spPr>
          <a:xfrm>
            <a:off x="6858000" y="1238250"/>
            <a:ext cx="642938" cy="428625"/>
          </a:xfrm>
          <a:prstGeom prst="mathEqua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72375" y="1163638"/>
            <a:ext cx="1428750" cy="577850"/>
          </a:xfrm>
          <a:prstGeom prst="rect">
            <a:avLst/>
          </a:prstGeom>
          <a:ln>
            <a:solidFill>
              <a:srgbClr val="ED61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prstClr val="black"/>
                </a:solidFill>
              </a:rPr>
              <a:t>Скорость развития инновационной системы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7375" y="2286000"/>
            <a:ext cx="1428750" cy="830263"/>
          </a:xfrm>
          <a:prstGeom prst="rect">
            <a:avLst/>
          </a:prstGeom>
          <a:ln>
            <a:solidFill>
              <a:srgbClr val="ED61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Начальный уровень инновационной экономики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875" y="2357438"/>
            <a:ext cx="1428750" cy="646112"/>
          </a:xfrm>
          <a:prstGeom prst="rect">
            <a:avLst/>
          </a:prstGeom>
          <a:ln>
            <a:solidFill>
              <a:srgbClr val="ED61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Скорость развития инновационной системы</a:t>
            </a:r>
          </a:p>
        </p:txBody>
      </p:sp>
      <p:sp>
        <p:nvSpPr>
          <p:cNvPr id="17427" name="TextBox 31"/>
          <p:cNvSpPr txBox="1">
            <a:spLocks noChangeArrowheads="1"/>
          </p:cNvSpPr>
          <p:nvPr/>
        </p:nvSpPr>
        <p:spPr bwMode="auto">
          <a:xfrm rot="-2742136">
            <a:off x="1517650" y="2468563"/>
            <a:ext cx="328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ED61AA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3" name="Равно 32"/>
          <p:cNvSpPr/>
          <p:nvPr/>
        </p:nvSpPr>
        <p:spPr>
          <a:xfrm>
            <a:off x="3357563" y="2500313"/>
            <a:ext cx="642937" cy="428625"/>
          </a:xfrm>
          <a:prstGeom prst="mathEqual">
            <a:avLst/>
          </a:prstGeom>
          <a:solidFill>
            <a:srgbClr val="ED61AA"/>
          </a:solidFill>
          <a:ln>
            <a:solidFill>
              <a:srgbClr val="ED6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1938" y="2357438"/>
            <a:ext cx="2071687" cy="646112"/>
          </a:xfrm>
          <a:prstGeom prst="rect">
            <a:avLst/>
          </a:prstGeom>
          <a:ln>
            <a:solidFill>
              <a:srgbClr val="ED61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Уровень конкурентоспособности инновационной экономики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43188" y="3403600"/>
            <a:ext cx="1428750" cy="830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Позаимствованный уровень инновационной экономики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8688" y="3403600"/>
            <a:ext cx="1428750" cy="830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Наработанный уровень инновационной экономики</a:t>
            </a:r>
          </a:p>
        </p:txBody>
      </p:sp>
      <p:sp>
        <p:nvSpPr>
          <p:cNvPr id="37" name="TextBox 36"/>
          <p:cNvSpPr txBox="1"/>
          <p:nvPr/>
        </p:nvSpPr>
        <p:spPr>
          <a:xfrm rot="18857864">
            <a:off x="2302669" y="3529806"/>
            <a:ext cx="3302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79646">
                    <a:lumMod val="75000"/>
                  </a:srgbClr>
                </a:solidFill>
                <a:cs typeface="Arial" charset="0"/>
              </a:rPr>
              <a:t>+</a:t>
            </a:r>
          </a:p>
        </p:txBody>
      </p:sp>
      <p:sp>
        <p:nvSpPr>
          <p:cNvPr id="38" name="Правая фигурная скобка 37"/>
          <p:cNvSpPr/>
          <p:nvPr/>
        </p:nvSpPr>
        <p:spPr>
          <a:xfrm rot="16200000">
            <a:off x="2428875" y="1643063"/>
            <a:ext cx="214313" cy="3214687"/>
          </a:xfrm>
          <a:prstGeom prst="rightBrac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9188" y="3054350"/>
            <a:ext cx="5000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НИС необходимо учитывать проблему уязвимости конкурентного преимущества для: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Прямого копирования конкурентами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Промышленного шпионажа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Утечки «мозгов»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Значительной смены рыночных настроений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Параллельного опережающего развития конкурентов в том же инновационном направлении </a:t>
            </a:r>
          </a:p>
        </p:txBody>
      </p:sp>
      <p:sp>
        <p:nvSpPr>
          <p:cNvPr id="40" name="Штриховая стрелка вправо 39"/>
          <p:cNvSpPr/>
          <p:nvPr/>
        </p:nvSpPr>
        <p:spPr>
          <a:xfrm>
            <a:off x="4214813" y="3500438"/>
            <a:ext cx="714375" cy="571500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Штриховая стрелка вправо 40"/>
          <p:cNvSpPr/>
          <p:nvPr/>
        </p:nvSpPr>
        <p:spPr>
          <a:xfrm>
            <a:off x="6286500" y="2428875"/>
            <a:ext cx="714375" cy="571500"/>
          </a:xfrm>
          <a:prstGeom prst="stripedRightArrow">
            <a:avLst/>
          </a:prstGeom>
          <a:solidFill>
            <a:srgbClr val="F5A9D1"/>
          </a:solidFill>
          <a:ln>
            <a:solidFill>
              <a:srgbClr val="ED6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2313" y="2466975"/>
            <a:ext cx="2000250" cy="461963"/>
          </a:xfrm>
          <a:prstGeom prst="rect">
            <a:avLst/>
          </a:prstGeom>
          <a:ln>
            <a:solidFill>
              <a:srgbClr val="ED61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Создание и восполнение ресурсов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0625" y="4903788"/>
            <a:ext cx="3786188" cy="1616075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Меры по  уменьшению уязвимости конкурентного преимущества НИС: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Мониторинг конкурентов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Мониторинг и прогнозирование потребностей рынка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Проведение мероприятий по укреплению защищенности инноваций от различных форм заимствования конкурентами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 Привлекательность  условий для ученых, предпринимателей, инженеров и изобретателей</a:t>
            </a:r>
          </a:p>
        </p:txBody>
      </p:sp>
      <p:sp>
        <p:nvSpPr>
          <p:cNvPr id="44" name="Штриховая стрелка вправо 43"/>
          <p:cNvSpPr/>
          <p:nvPr/>
        </p:nvSpPr>
        <p:spPr>
          <a:xfrm rot="5400000">
            <a:off x="6536531" y="3536157"/>
            <a:ext cx="357187" cy="2286000"/>
          </a:xfrm>
          <a:prstGeom prst="stripedRightArrow">
            <a:avLst/>
          </a:prstGeom>
          <a:solidFill>
            <a:srgbClr val="B5FBA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 rot="5400000">
            <a:off x="2035969" y="2321719"/>
            <a:ext cx="142875" cy="4071937"/>
          </a:xfrm>
          <a:prstGeom prst="rightBrace">
            <a:avLst/>
          </a:prstGeom>
          <a:ln w="15875">
            <a:solidFill>
              <a:srgbClr val="ED6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4500563"/>
            <a:ext cx="4786313" cy="2273300"/>
          </a:xfrm>
          <a:prstGeom prst="rect">
            <a:avLst/>
          </a:prstGeom>
          <a:noFill/>
          <a:ln w="50800">
            <a:solidFill>
              <a:srgbClr val="ED61AA"/>
            </a:solidFill>
            <a:prstDash val="sysDash"/>
          </a:ln>
        </p:spPr>
        <p:txBody>
          <a:bodyPr lIns="72000" tIns="36000" rIns="72000" bIns="36000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В условиях значительного отставания НИС РФ от конкурентоспособных НИС необходимо достичь высокой скорости развития инновационной системы, в том числе за счет: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Привлечения дешевых и стратегически важных зарубежных ресурсов (человеческих, финансовых, технологических, природных)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Создания эффективной  прозрачной государственной административной системы как ресурса повышения конкурентоспособности НИС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Формирования квалифицированного и опытного управленческого ресурса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 Повышения уровня образованности населения (в т.ч. повышение качества образования и научного труда)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100" dirty="0">
                <a:solidFill>
                  <a:prstClr val="black"/>
                </a:solidFill>
                <a:cs typeface="Arial" charset="0"/>
              </a:rPr>
              <a:t>Создания государством благоприятных условий и инфраструктуры для инновационной деятельности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7375" y="1785938"/>
            <a:ext cx="1143000" cy="2460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</a:rPr>
              <a:t>Фин. возможности</a:t>
            </a:r>
          </a:p>
        </p:txBody>
      </p:sp>
      <p:sp>
        <p:nvSpPr>
          <p:cNvPr id="17443" name="TextBox 49"/>
          <p:cNvSpPr txBox="1">
            <a:spLocks noChangeArrowheads="1"/>
          </p:cNvSpPr>
          <p:nvPr/>
        </p:nvSpPr>
        <p:spPr bwMode="auto">
          <a:xfrm rot="-2742136">
            <a:off x="1504950" y="1700213"/>
            <a:ext cx="33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FF0000"/>
                </a:solidFill>
                <a:latin typeface="Calibri" pitchFamily="34" charset="0"/>
              </a:rPr>
              <a:t>+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-22225" y="2214563"/>
            <a:ext cx="9144000" cy="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4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28775"/>
            <a:ext cx="27146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8676456" y="6237312"/>
            <a:ext cx="476191" cy="369332"/>
            <a:chOff x="-80655" y="6237312"/>
            <a:chExt cx="476191" cy="369332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20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2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48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Slide" r:id="rId12" imgW="0" imgH="0" progId="">
                  <p:embed/>
                </p:oleObj>
              </mc:Choice>
              <mc:Fallback>
                <p:oleObj name="think-cell Slide" r:id="rId12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43021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prstClr val="white"/>
                </a:solidFill>
                <a:cs typeface="Arial" charset="0"/>
              </a:rPr>
              <a:t>Проблема </a:t>
            </a:r>
            <a:r>
              <a:rPr lang="ru-RU" sz="2200" b="1" dirty="0">
                <a:solidFill>
                  <a:prstClr val="white"/>
                </a:solidFill>
                <a:cs typeface="Arial" charset="0"/>
              </a:rPr>
              <a:t>эффективной мотивации субъектов НИС</a:t>
            </a:r>
            <a:r>
              <a:rPr lang="en-US" sz="2200" b="1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ru-RU" sz="2200" b="1" dirty="0">
                <a:solidFill>
                  <a:prstClr val="white"/>
                </a:solidFill>
                <a:cs typeface="Arial" charset="0"/>
              </a:rPr>
              <a:t>- </a:t>
            </a:r>
            <a:r>
              <a:rPr lang="ru-RU" sz="2200" b="1" dirty="0" err="1">
                <a:solidFill>
                  <a:prstClr val="white"/>
                </a:solidFill>
                <a:cs typeface="Arial" charset="0"/>
              </a:rPr>
              <a:t>макроуровень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484" name="Text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286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Calibri" pitchFamily="34" charset="0"/>
              </a:rPr>
              <a:t>Макроуровень:</a:t>
            </a:r>
          </a:p>
        </p:txBody>
      </p:sp>
      <p:graphicFrame>
        <p:nvGraphicFramePr>
          <p:cNvPr id="16" name="Схема 15"/>
          <p:cNvGraphicFramePr/>
          <p:nvPr>
            <p:custDataLst>
              <p:tags r:id="rId5"/>
            </p:custDataLst>
          </p:nvPr>
        </p:nvGraphicFramePr>
        <p:xfrm>
          <a:off x="-1357354" y="500042"/>
          <a:ext cx="671517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Прямоугольник 19"/>
          <p:cNvSpPr/>
          <p:nvPr>
            <p:custDataLst>
              <p:tags r:id="rId6"/>
            </p:custDataLst>
          </p:nvPr>
        </p:nvSpPr>
        <p:spPr>
          <a:xfrm>
            <a:off x="0" y="1328738"/>
            <a:ext cx="4071938" cy="243205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87" name="Text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500438"/>
            <a:ext cx="4000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FF0000"/>
                </a:solidFill>
                <a:latin typeface="Calibri" pitchFamily="34" charset="0"/>
              </a:rPr>
              <a:t>Сфера прямого государственного влияния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4071938" y="439738"/>
            <a:ext cx="5072062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smtClean="0">
                <a:solidFill>
                  <a:prstClr val="black"/>
                </a:solidFill>
                <a:latin typeface="Calibri" pitchFamily="34" charset="0"/>
              </a:rPr>
              <a:t>В России на данный момент  4 элемента из пяти контролируются государством: административный аппарат, законы, научные организации, государственные ВУЗы, госбанки и Центробанк.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smtClean="0">
                <a:solidFill>
                  <a:prstClr val="black"/>
                </a:solidFill>
                <a:latin typeface="Calibri" pitchFamily="34" charset="0"/>
              </a:rPr>
              <a:t>Технологическая платформа предполагает инициативу и стартовое усилие со стороны государства. Этого достаточно, чтобы активизировать  4 из 5 элементов Технологической платформы.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8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smtClean="0">
                <a:solidFill>
                  <a:prstClr val="black"/>
                </a:solidFill>
                <a:latin typeface="Calibri" pitchFamily="34" charset="0"/>
              </a:rPr>
              <a:t>Конечно, у государства имеются рычаги воздействия и на крупный бизнес. Крупный бизнес не автономен от государства, так как государство делает многое для крупного бизнеса (в том числе выступает его спасителем в острокризисные моменты). На основе этой помощи государство реализует свое право предъявлять дозировано к крупному бизнесу свои требования. Важно соблюдать баланс между требованиями к бизнесу и степенью его свободы.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60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b="1" smtClean="0">
                <a:solidFill>
                  <a:prstClr val="black"/>
                </a:solidFill>
                <a:latin typeface="Calibri" pitchFamily="34" charset="0"/>
              </a:rPr>
              <a:t>Очень хорошо</a:t>
            </a:r>
            <a:r>
              <a:rPr lang="ru-RU" sz="1300" smtClean="0">
                <a:solidFill>
                  <a:prstClr val="black"/>
                </a:solidFill>
                <a:latin typeface="Calibri" pitchFamily="34" charset="0"/>
              </a:rPr>
              <a:t>, что не подрывается основа рыночной экономики - </a:t>
            </a:r>
            <a:r>
              <a:rPr lang="ru-RU" sz="1300" b="1" smtClean="0">
                <a:solidFill>
                  <a:prstClr val="black"/>
                </a:solidFill>
                <a:latin typeface="Calibri" pitchFamily="34" charset="0"/>
              </a:rPr>
              <a:t>воля государства не подменяет волю бизнеса</a:t>
            </a:r>
            <a:r>
              <a:rPr lang="ru-RU" sz="1300" smtClean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489" name="Text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3863975"/>
            <a:ext cx="9144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Итак, 5-й элемент – бизнес  </a:t>
            </a:r>
            <a:r>
              <a:rPr lang="ru-RU" sz="1300" dirty="0" smtClean="0">
                <a:solidFill>
                  <a:prstClr val="black"/>
                </a:solidFill>
                <a:latin typeface="Calibri" pitchFamily="34" charset="0"/>
              </a:rPr>
              <a:t>пока не испытывает интереса к инновациям, потому  как большую рентабельность в условиях отсутствия конкурентной среды приносят не инвестиции в эффективность, а  в административный ресурс. При этом сегодня существует достаточно способов вложить деньги с  гарантированной доходностью и не «ввязываться» в высоко рисковые венчурные проекты и продукты.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Конкурентная среда не создается быстро, поэтому необходимы дополнительные стимулы для бизнеса: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налоговые преференции при инновационной деятельности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 доступ к дешевому </a:t>
            </a:r>
            <a:r>
              <a:rPr lang="ru-RU" sz="1200" dirty="0" err="1" smtClean="0">
                <a:solidFill>
                  <a:prstClr val="black"/>
                </a:solidFill>
                <a:latin typeface="Calibri" pitchFamily="34" charset="0"/>
              </a:rPr>
              <a:t>госфинансированию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 для </a:t>
            </a:r>
            <a:r>
              <a:rPr lang="ru-RU" sz="1200" dirty="0" err="1" smtClean="0">
                <a:solidFill>
                  <a:prstClr val="black"/>
                </a:solidFill>
                <a:latin typeface="Calibri" pitchFamily="34" charset="0"/>
              </a:rPr>
              <a:t>инноваторов</a:t>
            </a:r>
            <a:endParaRPr lang="ru-RU" sz="1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Calibri" pitchFamily="34" charset="0"/>
              </a:rPr>
              <a:t>софинансирование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 НИОКР с государством, доступ к патентам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 благоприятное расположение к инновационному бизнесу со стороны государства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 перспектива получения высокой прибыли от инноваций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 создание временно доступной благоприятной возможности для бизнеса осуществить дешевый вход и захват лидерства в инновационной сфере благодаря поддержке государства (в </a:t>
            </a:r>
            <a:r>
              <a:rPr lang="ru-RU" sz="1200" dirty="0" err="1" smtClean="0">
                <a:solidFill>
                  <a:prstClr val="black"/>
                </a:solidFill>
                <a:latin typeface="Calibri" pitchFamily="34" charset="0"/>
              </a:rPr>
              <a:t>т.ч</a:t>
            </a: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. довести до сведения бизнеса, что инновации в масштабах России и мира - ограниченная «полянка»)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676456" y="6444044"/>
            <a:ext cx="476191" cy="369332"/>
            <a:chOff x="-80655" y="6237312"/>
            <a:chExt cx="476191" cy="3693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21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Изображение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6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think-cell Slide" r:id="rId18" imgW="0" imgH="0" progId="">
                  <p:embed/>
                </p:oleObj>
              </mc:Choice>
              <mc:Fallback>
                <p:oleObj name="think-cell Slide" r:id="rId1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6"/>
          <a:stretch>
            <a:fillRect/>
          </a:stretch>
        </p:blipFill>
        <p:spPr bwMode="auto">
          <a:xfrm>
            <a:off x="7696200" y="1219200"/>
            <a:ext cx="14478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81100"/>
            <a:ext cx="27717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162050"/>
            <a:ext cx="27717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/>
          <a:stretch>
            <a:fillRect/>
          </a:stretch>
        </p:blipFill>
        <p:spPr bwMode="auto">
          <a:xfrm>
            <a:off x="0" y="990600"/>
            <a:ext cx="27051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9144000" cy="43021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prstClr val="white"/>
                </a:solidFill>
                <a:cs typeface="Arial" charset="0"/>
              </a:rPr>
              <a:t>Проблема </a:t>
            </a:r>
            <a:r>
              <a:rPr lang="ru-RU" sz="2200" b="1" dirty="0">
                <a:solidFill>
                  <a:prstClr val="white"/>
                </a:solidFill>
                <a:cs typeface="Arial" charset="0"/>
              </a:rPr>
              <a:t>эффективной мотивации субъектов НИС</a:t>
            </a:r>
            <a:r>
              <a:rPr lang="en-US" sz="2200" b="1" dirty="0">
                <a:solidFill>
                  <a:prstClr val="white"/>
                </a:solidFill>
                <a:cs typeface="Arial" charset="0"/>
              </a:rPr>
              <a:t> - </a:t>
            </a:r>
            <a:r>
              <a:rPr lang="ru-RU" sz="2200" b="1" dirty="0" err="1">
                <a:solidFill>
                  <a:prstClr val="white"/>
                </a:solidFill>
                <a:cs typeface="Arial" charset="0"/>
              </a:rPr>
              <a:t>микроуровень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0" y="438150"/>
            <a:ext cx="914400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Технологическая платформа может быть малоэффективной в России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если мотивационная система конкретных исполнителей 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(ученых, чиновников, финансовых служащих, менеджеров, служащих ВУЗов и других) </a:t>
            </a: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останется прежней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.</a:t>
            </a:r>
            <a:r>
              <a:rPr lang="ru-RU" sz="3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 В России свой менталитет, при котором </a:t>
            </a: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на любом уровне системы человеку свойственно максимизировать свою индивидуальную функцию полезности даже в ущерб функции полезности системы в целом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. (Этим в том числе объясняется неэффективность использования </a:t>
            </a:r>
            <a:r>
              <a:rPr lang="ru-RU" sz="1050" dirty="0" err="1">
                <a:solidFill>
                  <a:prstClr val="black"/>
                </a:solidFill>
                <a:cs typeface="Arial" charset="0"/>
              </a:rPr>
              <a:t>госсредств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 в РФ и высокая коррупция)  </a:t>
            </a:r>
          </a:p>
          <a:p>
            <a:pPr>
              <a:defRPr/>
            </a:pPr>
            <a:endParaRPr lang="ru-RU" sz="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0" y="4619625"/>
            <a:ext cx="9144000" cy="223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300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ru-RU" sz="1050" dirty="0">
                <a:solidFill>
                  <a:prstClr val="black"/>
                </a:solidFill>
                <a:cs typeface="Arial" charset="0"/>
              </a:rPr>
              <a:t>Существует </a:t>
            </a: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три системы индивидуальной мотивации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 участников системы: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Угроза применения насилия 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(расстрел, арест, ссылка, увольнение с полным разжалованием и т.д.) -  подобный тоталитарный стиль в современном российском обществе не применим. Данная система мотивации жизнеспособна и правомочна в военное время.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Система поощрения для ключевых сотрудников. 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Эта мотивационная система наиболее популярна в настоящее время, так как позволяет мотивировать, к примеру 20% сотрудников, наиболее значимых для организации – превосходная экономия.  </a:t>
            </a:r>
            <a:r>
              <a:rPr lang="ru-RU" sz="1050" dirty="0" err="1">
                <a:solidFill>
                  <a:prstClr val="black"/>
                </a:solidFill>
                <a:cs typeface="Arial" charset="0"/>
              </a:rPr>
              <a:t>Креативный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 потенциал оставшихся 80% сотрудников и информация доступная только этим 80% остаются недоиспользованными.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050" b="1" dirty="0" err="1">
                <a:solidFill>
                  <a:prstClr val="black"/>
                </a:solidFill>
                <a:cs typeface="Arial" charset="0"/>
              </a:rPr>
              <a:t>Креативная</a:t>
            </a: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 организация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 (труднодостижимая система). Слагаемые системы: хорошее вознаграждение (</a:t>
            </a:r>
            <a:r>
              <a:rPr lang="ru-RU" sz="1050" dirty="0">
                <a:solidFill>
                  <a:prstClr val="black"/>
                </a:solidFill>
                <a:cs typeface="Arial" charset="0"/>
                <a:sym typeface="Symbol"/>
              </a:rPr>
              <a:t> высокая конкуренция за рабочее место), четкие индивидуальные показатели эффективности, которые нельзя обмануть, мотивационные схемы за открытия, достижения, идеи повышения эффективности деятельности. Данная система требует высокой рентабельности бизнеса и может вырождаться в систему обмана показателей эффективности, систему «сытых художников» и другие варианты.  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228600" indent="-228600">
              <a:defRPr/>
            </a:pPr>
            <a:r>
              <a:rPr lang="ru-RU" sz="1050" b="1" dirty="0">
                <a:solidFill>
                  <a:prstClr val="black"/>
                </a:solidFill>
                <a:cs typeface="Arial" charset="0"/>
              </a:rPr>
              <a:t>Требуется создание  новой мотивационной системы</a:t>
            </a:r>
            <a:r>
              <a:rPr lang="ru-RU" sz="1050" dirty="0">
                <a:solidFill>
                  <a:prstClr val="black"/>
                </a:solidFill>
                <a:cs typeface="Arial" charset="0"/>
              </a:rPr>
              <a:t>, сочетающей преимущества различных систем и включающей в том числе компоненту работы над улучшением ментальности и ценностей участников системы, ключевым элементом которой должно быть правило – конкретный автор (вне зависимости от того, кто оплачивает его работу) всегда получит не менее 30% прибыли от результатов внедрения инновации.</a:t>
            </a:r>
          </a:p>
        </p:txBody>
      </p:sp>
      <p:pic>
        <p:nvPicPr>
          <p:cNvPr id="21514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143250"/>
            <a:ext cx="1038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-облако 13"/>
          <p:cNvSpPr/>
          <p:nvPr>
            <p:custDataLst>
              <p:tags r:id="rId11"/>
            </p:custDataLst>
          </p:nvPr>
        </p:nvSpPr>
        <p:spPr>
          <a:xfrm>
            <a:off x="390525" y="2057400"/>
            <a:ext cx="1752600" cy="1133475"/>
          </a:xfrm>
          <a:prstGeom prst="cloudCallout">
            <a:avLst>
              <a:gd name="adj1" fmla="val -23550"/>
              <a:gd name="adj2" fmla="val 64340"/>
            </a:avLst>
          </a:prstGeom>
          <a:ln w="63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6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667000"/>
            <a:ext cx="533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>
            <p:custDataLst>
              <p:tags r:id="rId13"/>
            </p:custDataLst>
          </p:nvPr>
        </p:nvCxnSpPr>
        <p:spPr>
          <a:xfrm flipV="1">
            <a:off x="933450" y="2476500"/>
            <a:ext cx="2667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1752600" y="3400425"/>
            <a:ext cx="1209675" cy="5810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Пилите,</a:t>
            </a:r>
          </a:p>
        </p:txBody>
      </p:sp>
      <p:pic>
        <p:nvPicPr>
          <p:cNvPr id="21519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57550"/>
            <a:ext cx="5334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Выноска-облако 29"/>
          <p:cNvSpPr/>
          <p:nvPr/>
        </p:nvSpPr>
        <p:spPr>
          <a:xfrm>
            <a:off x="3076575" y="1800225"/>
            <a:ext cx="2152650" cy="1295400"/>
          </a:xfrm>
          <a:prstGeom prst="cloudCallout">
            <a:avLst>
              <a:gd name="adj1" fmla="val -27355"/>
              <a:gd name="adj2" fmla="val 57617"/>
            </a:avLst>
          </a:prstGeom>
          <a:ln w="63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1521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427288"/>
            <a:ext cx="11969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V="1">
            <a:off x="4086225" y="2409825"/>
            <a:ext cx="238125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523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966913"/>
            <a:ext cx="6699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193925"/>
            <a:ext cx="647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847975"/>
            <a:ext cx="7048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Выноска-облако 32"/>
          <p:cNvSpPr/>
          <p:nvPr/>
        </p:nvSpPr>
        <p:spPr>
          <a:xfrm>
            <a:off x="5553075" y="981075"/>
            <a:ext cx="2924175" cy="1733550"/>
          </a:xfrm>
          <a:prstGeom prst="cloudCallout">
            <a:avLst>
              <a:gd name="adj1" fmla="val -42538"/>
              <a:gd name="adj2" fmla="val 54648"/>
            </a:avLst>
          </a:prstGeom>
          <a:ln w="63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1527" name="Picture 1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692275"/>
            <a:ext cx="10382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 flipV="1">
            <a:off x="7077075" y="1885950"/>
            <a:ext cx="238125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Стрелка вправо 34"/>
          <p:cNvSpPr/>
          <p:nvPr/>
        </p:nvSpPr>
        <p:spPr>
          <a:xfrm>
            <a:off x="4391025" y="3400425"/>
            <a:ext cx="1009650" cy="5810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Шура,</a:t>
            </a:r>
          </a:p>
        </p:txBody>
      </p:sp>
      <p:sp>
        <p:nvSpPr>
          <p:cNvPr id="36" name="Стрелка вправо 35"/>
          <p:cNvSpPr/>
          <p:nvPr>
            <p:custDataLst>
              <p:tags r:id="rId14"/>
            </p:custDataLst>
          </p:nvPr>
        </p:nvSpPr>
        <p:spPr>
          <a:xfrm>
            <a:off x="6972300" y="3457575"/>
            <a:ext cx="1590675" cy="5810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пилите!</a:t>
            </a:r>
          </a:p>
        </p:txBody>
      </p:sp>
      <p:pic>
        <p:nvPicPr>
          <p:cNvPr id="21531" name="Picture 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187450"/>
            <a:ext cx="9588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0" y="4362450"/>
            <a:ext cx="9144000" cy="342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ИНДИВИДУАЛЬНУЮ МОТИВАЦИЮ НЕОБХОДИМО МЕНЯТЬ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8676456" y="6444044"/>
            <a:ext cx="476191" cy="369332"/>
            <a:chOff x="-80655" y="6237312"/>
            <a:chExt cx="476191" cy="369332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22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530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446088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300" dirty="0" smtClean="0">
                <a:solidFill>
                  <a:prstClr val="white"/>
                </a:solidFill>
                <a:cs typeface="Arial" charset="0"/>
              </a:rPr>
              <a:t>Активная </a:t>
            </a:r>
            <a:r>
              <a:rPr lang="ru-RU" sz="2300" dirty="0">
                <a:solidFill>
                  <a:prstClr val="white"/>
                </a:solidFill>
                <a:cs typeface="Arial" charset="0"/>
              </a:rPr>
              <a:t>господдержка НИС</a:t>
            </a:r>
            <a:endParaRPr lang="en-US" sz="23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625"/>
            <a:ext cx="9144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50" b="1" dirty="0">
                <a:solidFill>
                  <a:prstClr val="black"/>
                </a:solidFill>
                <a:cs typeface="Arial" charset="0"/>
              </a:rPr>
              <a:t>Перечень мероприятий по государственной поддержке НИС, включая формирование и поддержание различных ТП: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9838" y="4406900"/>
            <a:ext cx="2824162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Государство как внятный заказчик и субъект экономики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29350" y="4959350"/>
            <a:ext cx="2800350" cy="9286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Госзаказ на инновации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Поддержка и </a:t>
            </a:r>
            <a:r>
              <a:rPr lang="ru-RU" sz="1200" dirty="0" err="1">
                <a:solidFill>
                  <a:prstClr val="black"/>
                </a:solidFill>
              </a:rPr>
              <a:t>софинансирование</a:t>
            </a:r>
            <a:r>
              <a:rPr lang="ru-RU" sz="1200" dirty="0">
                <a:solidFill>
                  <a:prstClr val="black"/>
                </a:solidFill>
              </a:rPr>
              <a:t> инновационных проектов в рамках ГЧП (в т.ч. в рамках ТП)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9825" y="692150"/>
            <a:ext cx="2571750" cy="739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Создание конкурентной среды и повышение эффективности госаппарата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15063" y="1406525"/>
            <a:ext cx="2786062" cy="2505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Борьба с коррупцией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Защита прав интеллектуальной собственности и внедрение практики капитализации интеллектуальной собственности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Продуманная и справедливая политика ФАС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Поддержка малого бизнеса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Оперативное и эффективное осуществление административных функций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Координация научной деятельности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457700"/>
            <a:ext cx="2571750" cy="52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Воздействие на культурные ценности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4973638"/>
            <a:ext cx="3781425" cy="1122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Формирование инновационной культуры и новых ценностей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Укрепление престижа инновационной, научной и предпринимательской деятельности взамен престижа службы в госструктурах и </a:t>
            </a:r>
            <a:r>
              <a:rPr lang="ru-RU" sz="1200" dirty="0" err="1">
                <a:solidFill>
                  <a:prstClr val="black"/>
                </a:solidFill>
              </a:rPr>
              <a:t>бизнес-структурах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746125"/>
            <a:ext cx="2143125" cy="52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Создание инновационной среды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287463"/>
            <a:ext cx="3776663" cy="2786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Поддержание благоприятных макроэкономических условий в стране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Поддержка законодательных инициатив </a:t>
            </a:r>
            <a:r>
              <a:rPr lang="ru-RU" sz="1200" dirty="0" err="1">
                <a:solidFill>
                  <a:prstClr val="black"/>
                </a:solidFill>
              </a:rPr>
              <a:t>инноваторов</a:t>
            </a:r>
            <a:r>
              <a:rPr lang="ru-RU" sz="1200" dirty="0">
                <a:solidFill>
                  <a:prstClr val="black"/>
                </a:solidFill>
              </a:rPr>
              <a:t> (в особенности со стороны ТП)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Налоговая и другая стимулирующая политика в области инноваций</a:t>
            </a:r>
          </a:p>
          <a:p>
            <a:pPr>
              <a:buFont typeface="Arial" pitchFamily="34" charset="0"/>
              <a:buChar char="•"/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Предоставление </a:t>
            </a:r>
            <a:r>
              <a:rPr lang="ru-RU" sz="1200" dirty="0" err="1">
                <a:solidFill>
                  <a:prstClr val="black"/>
                </a:solidFill>
              </a:rPr>
              <a:t>инноваторам</a:t>
            </a:r>
            <a:r>
              <a:rPr lang="ru-RU" sz="1200" dirty="0">
                <a:solidFill>
                  <a:prstClr val="black"/>
                </a:solidFill>
              </a:rPr>
              <a:t> доступа к дешевому государственному и не только финансированию</a:t>
            </a:r>
          </a:p>
          <a:p>
            <a:pPr>
              <a:defRPr/>
            </a:pPr>
            <a:endParaRPr lang="ru-RU" sz="4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</a:rPr>
              <a:t>Ужесточение государственных технологических стандартов при условии предоставления приемлемых компенсаций, сроков приведения производства в соответствие стандартам, и предоставления иных форм господдержки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86208" y="3607362"/>
            <a:ext cx="2000264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Функции Государства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6200000" flipV="1">
            <a:off x="3810794" y="3285331"/>
            <a:ext cx="439738" cy="498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679825" y="4381500"/>
            <a:ext cx="520700" cy="679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9" idx="7"/>
          </p:cNvCxnSpPr>
          <p:nvPr/>
        </p:nvCxnSpPr>
        <p:spPr>
          <a:xfrm rot="5400000" flipH="1" flipV="1">
            <a:off x="5798343" y="3294857"/>
            <a:ext cx="354013" cy="565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9" idx="5"/>
          </p:cNvCxnSpPr>
          <p:nvPr/>
        </p:nvCxnSpPr>
        <p:spPr>
          <a:xfrm rot="16200000" flipH="1">
            <a:off x="5776913" y="4376737"/>
            <a:ext cx="501650" cy="669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23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9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5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800100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300" dirty="0" smtClean="0">
                <a:solidFill>
                  <a:prstClr val="white"/>
                </a:solidFill>
                <a:cs typeface="Arial" charset="0"/>
              </a:rPr>
              <a:t>Реформирование </a:t>
            </a:r>
            <a:r>
              <a:rPr lang="ru-RU" sz="2300" dirty="0">
                <a:solidFill>
                  <a:prstClr val="white"/>
                </a:solidFill>
                <a:cs typeface="Arial" charset="0"/>
              </a:rPr>
              <a:t>науки и образования под нужды инновационной экономики</a:t>
            </a:r>
            <a:endParaRPr lang="en-US" sz="23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" y="2000250"/>
            <a:ext cx="8858250" cy="5715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marL="228600" indent="-228600">
              <a:defRPr/>
            </a:pPr>
            <a:r>
              <a:rPr lang="ru-RU" sz="1200" dirty="0">
                <a:solidFill>
                  <a:prstClr val="black"/>
                </a:solidFill>
              </a:rPr>
              <a:t>2.     Слияние ВУЗов с профильными НИИ (далее НИИВУЗ):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200" dirty="0">
                <a:solidFill>
                  <a:prstClr val="black"/>
                </a:solidFill>
              </a:rPr>
              <a:t>подготовка кадров для НИИ с учетом требований НИИ, для корпоративных </a:t>
            </a:r>
            <a:r>
              <a:rPr lang="en-US" sz="1200" dirty="0">
                <a:solidFill>
                  <a:prstClr val="black"/>
                </a:solidFill>
              </a:rPr>
              <a:t>R&amp;D-</a:t>
            </a:r>
            <a:r>
              <a:rPr lang="ru-RU" sz="1200" dirty="0">
                <a:solidFill>
                  <a:prstClr val="black"/>
                </a:solidFill>
              </a:rPr>
              <a:t>центров с учетом требований этих </a:t>
            </a:r>
            <a:r>
              <a:rPr lang="en-US" sz="1200" dirty="0">
                <a:solidFill>
                  <a:prstClr val="black"/>
                </a:solidFill>
              </a:rPr>
              <a:t>R&amp;D</a:t>
            </a:r>
            <a:r>
              <a:rPr lang="ru-RU" sz="1200" dirty="0">
                <a:solidFill>
                  <a:prstClr val="black"/>
                </a:solidFill>
              </a:rPr>
              <a:t>-центров ,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sz="1200" dirty="0">
                <a:solidFill>
                  <a:prstClr val="black"/>
                </a:solidFill>
              </a:rPr>
              <a:t>привязка части бюджета </a:t>
            </a:r>
            <a:r>
              <a:rPr lang="ru-RU" sz="1200" dirty="0" err="1">
                <a:solidFill>
                  <a:prstClr val="black"/>
                </a:solidFill>
              </a:rPr>
              <a:t>НИИВУЗа</a:t>
            </a:r>
            <a:r>
              <a:rPr lang="ru-RU" sz="1200" dirty="0">
                <a:solidFill>
                  <a:prstClr val="black"/>
                </a:solidFill>
              </a:rPr>
              <a:t> к финансовым результатам от использования научных исследований и разработок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875" y="1285875"/>
            <a:ext cx="8858250" cy="5715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 marL="228600" indent="-228600">
              <a:buFontTx/>
              <a:buAutoNum type="arabicPeriod"/>
              <a:defRPr/>
            </a:pPr>
            <a:r>
              <a:rPr lang="ru-RU" sz="1200" dirty="0">
                <a:solidFill>
                  <a:prstClr val="black"/>
                </a:solidFill>
              </a:rPr>
              <a:t>Объединение НИИ в кластеры (профили) с целью: </a:t>
            </a:r>
          </a:p>
          <a:p>
            <a:pPr marL="228600" indent="-228600">
              <a:defRPr/>
            </a:pPr>
            <a:r>
              <a:rPr lang="ru-RU" sz="1200" dirty="0">
                <a:solidFill>
                  <a:prstClr val="black"/>
                </a:solidFill>
              </a:rPr>
              <a:t>1) консолидации квалифицированных кадров</a:t>
            </a:r>
          </a:p>
          <a:p>
            <a:pPr marL="228600" indent="-228600">
              <a:defRPr/>
            </a:pPr>
            <a:r>
              <a:rPr lang="ru-RU" sz="1200" dirty="0">
                <a:solidFill>
                  <a:prstClr val="black"/>
                </a:solidFill>
              </a:rPr>
              <a:t>2) консолидации технологических и научных наработок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75" y="2714625"/>
            <a:ext cx="8858250" cy="28575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3. Пересмотр системы мотивации ученых в сторону ее привязки к научным открытиям и разработкам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2875" y="3143250"/>
            <a:ext cx="8858250" cy="28575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4.  Совместные исследования </a:t>
            </a:r>
            <a:r>
              <a:rPr lang="ru-RU" sz="1200" dirty="0" err="1">
                <a:solidFill>
                  <a:prstClr val="black"/>
                </a:solidFill>
              </a:rPr>
              <a:t>НИИВУЗов</a:t>
            </a:r>
            <a:r>
              <a:rPr lang="ru-RU" sz="1200" dirty="0">
                <a:solidFill>
                  <a:prstClr val="black"/>
                </a:solidFill>
              </a:rPr>
              <a:t> и корпоративных </a:t>
            </a:r>
            <a:r>
              <a:rPr lang="en-US" sz="1200" dirty="0">
                <a:solidFill>
                  <a:prstClr val="black"/>
                </a:solidFill>
              </a:rPr>
              <a:t>R&amp;D</a:t>
            </a:r>
            <a:r>
              <a:rPr lang="ru-RU" sz="1200" dirty="0">
                <a:solidFill>
                  <a:prstClr val="black"/>
                </a:solidFill>
              </a:rPr>
              <a:t>-центров 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75" y="3571875"/>
            <a:ext cx="8858250" cy="28575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5. Создание среды для эффективной капитализации интеллектуальной собственности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75" y="4000500"/>
            <a:ext cx="8858250" cy="35718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18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6. Программа переобучения научных кадров (в т.ч. курсы по инновациям, проектному менеджменту, предпринимательству и английскому языку)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2875" y="4500563"/>
            <a:ext cx="8858250" cy="357187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7. Новая система и стандарты аттестации научных кадров (как один из элементов мотивации ученых к самосовершенствованию и совершению научных открытий) 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2875" y="5000625"/>
            <a:ext cx="8858250" cy="28575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8. Активное взаимодействие и интеграция с иностранными научными школами и исследовательскими центрами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875" y="5429250"/>
            <a:ext cx="8858250" cy="28575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9. Налоговые и иные стимулирующие меры для вовлечения бизнеса в научную и инновационную деятельность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2875" y="5857875"/>
            <a:ext cx="8858250" cy="428625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0" rIns="36000" bIns="0" anchor="ctr"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10. Новая политика охраны интеллектуальной собственности (с учетом множества взаимодействий участников ТП) </a:t>
            </a:r>
          </a:p>
        </p:txBody>
      </p:sp>
      <p:sp>
        <p:nvSpPr>
          <p:cNvPr id="23566" name="TextBox 33"/>
          <p:cNvSpPr txBox="1">
            <a:spLocks noChangeArrowheads="1"/>
          </p:cNvSpPr>
          <p:nvPr/>
        </p:nvSpPr>
        <p:spPr bwMode="auto">
          <a:xfrm>
            <a:off x="0" y="857250"/>
            <a:ext cx="600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u="sng" smtClean="0">
                <a:solidFill>
                  <a:prstClr val="black"/>
                </a:solidFill>
                <a:latin typeface="Calibri" pitchFamily="34" charset="0"/>
              </a:rPr>
              <a:t>10 направлений реформирования науки и образования: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24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7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8858250" cy="46196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prstClr val="white"/>
                </a:solidFill>
                <a:cs typeface="Arial" charset="0"/>
              </a:rPr>
              <a:t>Источники </a:t>
            </a:r>
            <a:r>
              <a:rPr lang="ru-RU" sz="2400" dirty="0">
                <a:solidFill>
                  <a:prstClr val="white"/>
                </a:solidFill>
                <a:cs typeface="Arial" charset="0"/>
              </a:rPr>
              <a:t>и схема финансирования российской НИС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5188" y="1071563"/>
            <a:ext cx="1428750" cy="500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Финансирование инноваций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88" y="1071563"/>
            <a:ext cx="1428750" cy="500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Финансирование НИОКР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0563" y="1071563"/>
            <a:ext cx="1785937" cy="5000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Финансирование Коммерциализации НИОКР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75" y="2214563"/>
            <a:ext cx="14287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Из бюджета </a:t>
            </a:r>
            <a:r>
              <a:rPr lang="ru-RU" sz="1200" dirty="0" err="1">
                <a:solidFill>
                  <a:prstClr val="black"/>
                </a:solidFill>
              </a:rPr>
              <a:t>НИИВУЗа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1813" y="2214563"/>
            <a:ext cx="14287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Из бюджета корпоративных </a:t>
            </a:r>
            <a:r>
              <a:rPr lang="en-US" sz="1200" dirty="0">
                <a:solidFill>
                  <a:prstClr val="black"/>
                </a:solidFill>
              </a:rPr>
              <a:t>R&amp;D-</a:t>
            </a:r>
            <a:r>
              <a:rPr lang="ru-RU" sz="1200" dirty="0">
                <a:solidFill>
                  <a:prstClr val="black"/>
                </a:solidFill>
              </a:rPr>
              <a:t>центров</a:t>
            </a:r>
          </a:p>
        </p:txBody>
      </p:sp>
      <p:cxnSp>
        <p:nvCxnSpPr>
          <p:cNvPr id="18" name="Прямая со стрелкой 17"/>
          <p:cNvCxnSpPr>
            <a:stCxn id="16" idx="0"/>
            <a:endCxn id="7" idx="2"/>
          </p:cNvCxnSpPr>
          <p:nvPr/>
        </p:nvCxnSpPr>
        <p:spPr>
          <a:xfrm rot="5400000" flipH="1" flipV="1">
            <a:off x="1214438" y="1214437"/>
            <a:ext cx="642938" cy="1357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0"/>
            <a:endCxn id="7" idx="2"/>
          </p:cNvCxnSpPr>
          <p:nvPr/>
        </p:nvCxnSpPr>
        <p:spPr>
          <a:xfrm rot="16200000" flipV="1">
            <a:off x="2678907" y="1107281"/>
            <a:ext cx="642938" cy="157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8" idx="0"/>
            <a:endCxn id="8" idx="2"/>
          </p:cNvCxnSpPr>
          <p:nvPr/>
        </p:nvCxnSpPr>
        <p:spPr>
          <a:xfrm rot="16200000" flipV="1">
            <a:off x="5108575" y="1857375"/>
            <a:ext cx="157162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00688" y="3143250"/>
            <a:ext cx="1785937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Из бюджета крупного, среднего и малого бизнеса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858000" y="5929313"/>
            <a:ext cx="1428750" cy="357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Из бюджета Фонда Инноваций</a:t>
            </a:r>
          </a:p>
        </p:txBody>
      </p:sp>
      <p:cxnSp>
        <p:nvCxnSpPr>
          <p:cNvPr id="43" name="Прямая со стрелкой 42"/>
          <p:cNvCxnSpPr>
            <a:stCxn id="42" idx="0"/>
            <a:endCxn id="28" idx="2"/>
          </p:cNvCxnSpPr>
          <p:nvPr/>
        </p:nvCxnSpPr>
        <p:spPr>
          <a:xfrm rot="16200000" flipV="1">
            <a:off x="5876131" y="4233069"/>
            <a:ext cx="2214563" cy="1177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643813" y="2214563"/>
            <a:ext cx="1357312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Из бюджета </a:t>
            </a:r>
            <a:r>
              <a:rPr lang="ru-RU" sz="1200" dirty="0" err="1">
                <a:solidFill>
                  <a:prstClr val="black"/>
                </a:solidFill>
              </a:rPr>
              <a:t>госкорпораций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48" name="Прямая со стрелкой 47"/>
          <p:cNvCxnSpPr>
            <a:stCxn id="46" idx="0"/>
            <a:endCxn id="8" idx="2"/>
          </p:cNvCxnSpPr>
          <p:nvPr/>
        </p:nvCxnSpPr>
        <p:spPr>
          <a:xfrm rot="16200000" flipV="1">
            <a:off x="6537325" y="428625"/>
            <a:ext cx="642938" cy="2928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2" idx="0"/>
            <a:endCxn id="46" idx="2"/>
          </p:cNvCxnSpPr>
          <p:nvPr/>
        </p:nvCxnSpPr>
        <p:spPr>
          <a:xfrm rot="5400000" flipH="1" flipV="1">
            <a:off x="6376194" y="3982244"/>
            <a:ext cx="3143250" cy="750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286375" y="5929313"/>
            <a:ext cx="1428750" cy="357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Из кредитов госбанков</a:t>
            </a:r>
          </a:p>
        </p:txBody>
      </p:sp>
      <p:cxnSp>
        <p:nvCxnSpPr>
          <p:cNvPr id="62" name="Прямая со стрелкой 61"/>
          <p:cNvCxnSpPr>
            <a:stCxn id="61" idx="0"/>
            <a:endCxn id="28" idx="2"/>
          </p:cNvCxnSpPr>
          <p:nvPr/>
        </p:nvCxnSpPr>
        <p:spPr>
          <a:xfrm rot="5400000" flipH="1" flipV="1">
            <a:off x="5090318" y="4625182"/>
            <a:ext cx="2214563" cy="39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61" idx="0"/>
            <a:endCxn id="46" idx="2"/>
          </p:cNvCxnSpPr>
          <p:nvPr/>
        </p:nvCxnSpPr>
        <p:spPr>
          <a:xfrm rot="5400000" flipH="1" flipV="1">
            <a:off x="5590382" y="3196431"/>
            <a:ext cx="3143250" cy="232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28" idx="1"/>
            <a:endCxn id="17" idx="3"/>
          </p:cNvCxnSpPr>
          <p:nvPr/>
        </p:nvCxnSpPr>
        <p:spPr>
          <a:xfrm rot="10800000">
            <a:off x="4500563" y="2500313"/>
            <a:ext cx="1000125" cy="92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1" idx="0"/>
            <a:endCxn id="16" idx="2"/>
          </p:cNvCxnSpPr>
          <p:nvPr/>
        </p:nvCxnSpPr>
        <p:spPr>
          <a:xfrm rot="16200000" flipV="1">
            <a:off x="1857375" y="1785938"/>
            <a:ext cx="3143250" cy="514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42" idx="0"/>
            <a:endCxn id="16" idx="2"/>
          </p:cNvCxnSpPr>
          <p:nvPr/>
        </p:nvCxnSpPr>
        <p:spPr>
          <a:xfrm rot="16200000" flipV="1">
            <a:off x="2643188" y="1000125"/>
            <a:ext cx="3143250" cy="6715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0" y="5643563"/>
            <a:ext cx="1071563" cy="642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Из иностранных инвестиций в заказ исследований</a:t>
            </a:r>
          </a:p>
        </p:txBody>
      </p:sp>
      <p:cxnSp>
        <p:nvCxnSpPr>
          <p:cNvPr id="78" name="Прямая со стрелкой 77"/>
          <p:cNvCxnSpPr>
            <a:stCxn id="77" idx="0"/>
            <a:endCxn id="16" idx="2"/>
          </p:cNvCxnSpPr>
          <p:nvPr/>
        </p:nvCxnSpPr>
        <p:spPr>
          <a:xfrm rot="5400000" flipH="1" flipV="1">
            <a:off x="-732631" y="4053682"/>
            <a:ext cx="2857500" cy="322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82" idx="0"/>
            <a:endCxn id="16" idx="2"/>
          </p:cNvCxnSpPr>
          <p:nvPr/>
        </p:nvCxnSpPr>
        <p:spPr>
          <a:xfrm rot="16200000" flipV="1">
            <a:off x="-161131" y="3804444"/>
            <a:ext cx="2428875" cy="392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714375" y="5214938"/>
            <a:ext cx="1071563" cy="285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Из госбюджета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857500" y="5715000"/>
            <a:ext cx="1071563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Из доходов от платных программ обучения</a:t>
            </a:r>
          </a:p>
        </p:txBody>
      </p:sp>
      <p:cxnSp>
        <p:nvCxnSpPr>
          <p:cNvPr id="87" name="Прямая со стрелкой 86"/>
          <p:cNvCxnSpPr>
            <a:stCxn id="86" idx="0"/>
            <a:endCxn id="16" idx="2"/>
          </p:cNvCxnSpPr>
          <p:nvPr/>
        </p:nvCxnSpPr>
        <p:spPr>
          <a:xfrm rot="16200000" flipV="1">
            <a:off x="660400" y="2982913"/>
            <a:ext cx="2928937" cy="2535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1643063" y="5715000"/>
            <a:ext cx="1071562" cy="428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Из части доходов от внедренных НИОКР</a:t>
            </a:r>
          </a:p>
        </p:txBody>
      </p:sp>
      <p:cxnSp>
        <p:nvCxnSpPr>
          <p:cNvPr id="92" name="Прямая со стрелкой 91"/>
          <p:cNvCxnSpPr>
            <a:stCxn id="91" idx="0"/>
            <a:endCxn id="16" idx="2"/>
          </p:cNvCxnSpPr>
          <p:nvPr/>
        </p:nvCxnSpPr>
        <p:spPr>
          <a:xfrm rot="16200000" flipV="1">
            <a:off x="53181" y="3590132"/>
            <a:ext cx="2928937" cy="132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stCxn id="17" idx="1"/>
            <a:endCxn id="16" idx="3"/>
          </p:cNvCxnSpPr>
          <p:nvPr/>
        </p:nvCxnSpPr>
        <p:spPr>
          <a:xfrm rot="10800000">
            <a:off x="1571625" y="2500313"/>
            <a:ext cx="15001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09" name="TextBox 106"/>
          <p:cNvSpPr txBox="1">
            <a:spLocks noChangeArrowheads="1"/>
          </p:cNvSpPr>
          <p:nvPr/>
        </p:nvSpPr>
        <p:spPr bwMode="auto">
          <a:xfrm>
            <a:off x="1928813" y="2286000"/>
            <a:ext cx="12144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smtClean="0">
                <a:solidFill>
                  <a:prstClr val="black"/>
                </a:solidFill>
                <a:latin typeface="Calibri" pitchFamily="34" charset="0"/>
              </a:rPr>
              <a:t>Заказ исследований</a:t>
            </a:r>
          </a:p>
        </p:txBody>
      </p:sp>
      <p:cxnSp>
        <p:nvCxnSpPr>
          <p:cNvPr id="139" name="Прямая со стрелкой 138"/>
          <p:cNvCxnSpPr>
            <a:stCxn id="28" idx="1"/>
            <a:endCxn id="16" idx="3"/>
          </p:cNvCxnSpPr>
          <p:nvPr/>
        </p:nvCxnSpPr>
        <p:spPr>
          <a:xfrm rot="10800000">
            <a:off x="1571625" y="2500313"/>
            <a:ext cx="3929063" cy="92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611" name="TextBox 141"/>
          <p:cNvSpPr txBox="1">
            <a:spLocks noChangeArrowheads="1"/>
          </p:cNvSpPr>
          <p:nvPr/>
        </p:nvSpPr>
        <p:spPr bwMode="auto">
          <a:xfrm rot="2761252">
            <a:off x="4398169" y="2686844"/>
            <a:ext cx="1214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smtClean="0">
                <a:solidFill>
                  <a:prstClr val="black"/>
                </a:solidFill>
                <a:latin typeface="Calibri" pitchFamily="34" charset="0"/>
              </a:rPr>
              <a:t>Заказ исследований</a:t>
            </a:r>
          </a:p>
        </p:txBody>
      </p:sp>
      <p:sp>
        <p:nvSpPr>
          <p:cNvPr id="24612" name="TextBox 142"/>
          <p:cNvSpPr txBox="1">
            <a:spLocks noChangeArrowheads="1"/>
          </p:cNvSpPr>
          <p:nvPr/>
        </p:nvSpPr>
        <p:spPr bwMode="auto">
          <a:xfrm rot="741638">
            <a:off x="3097213" y="305435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900" smtClean="0">
                <a:solidFill>
                  <a:prstClr val="black"/>
                </a:solidFill>
                <a:latin typeface="Calibri" pitchFamily="34" charset="0"/>
              </a:rPr>
              <a:t>Заказ на подготовку специалистов</a:t>
            </a:r>
          </a:p>
        </p:txBody>
      </p:sp>
      <p:sp>
        <p:nvSpPr>
          <p:cNvPr id="40" name="Плюс 39"/>
          <p:cNvSpPr/>
          <p:nvPr/>
        </p:nvSpPr>
        <p:spPr>
          <a:xfrm>
            <a:off x="3429000" y="1214438"/>
            <a:ext cx="357188" cy="285750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Равно 40"/>
          <p:cNvSpPr/>
          <p:nvPr/>
        </p:nvSpPr>
        <p:spPr>
          <a:xfrm>
            <a:off x="6500813" y="1214438"/>
            <a:ext cx="428625" cy="285750"/>
          </a:xfrm>
          <a:prstGeom prst="mathEqua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8676456" y="6237312"/>
            <a:ext cx="476191" cy="369332"/>
            <a:chOff x="-80655" y="6237312"/>
            <a:chExt cx="476191" cy="369332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-80655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25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5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Изображение 2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think-cell Slide" r:id="rId23" imgW="0" imgH="0" progId="">
                  <p:embed/>
                </p:oleObj>
              </mc:Choice>
              <mc:Fallback>
                <p:oleObj name="think-cell Slide" r:id="rId2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>
            <p:custDataLst>
              <p:tags r:id="rId3"/>
            </p:custDataLst>
          </p:nvPr>
        </p:nvSpPr>
        <p:spPr>
          <a:xfrm>
            <a:off x="2838450" y="3041650"/>
            <a:ext cx="4668838" cy="3816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white"/>
                </a:solidFill>
                <a:cs typeface="Arial" charset="0"/>
              </a:rPr>
              <a:t>Основные направления работ по созданию эффективной НИС РФ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Прямоугольник 38"/>
          <p:cNvSpPr/>
          <p:nvPr>
            <p:custDataLst>
              <p:tags r:id="rId5"/>
            </p:custDataLst>
          </p:nvPr>
        </p:nvSpPr>
        <p:spPr>
          <a:xfrm>
            <a:off x="1222375" y="574675"/>
            <a:ext cx="1446213" cy="701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1. Государство как инициатор инновационной экономики</a:t>
            </a:r>
          </a:p>
        </p:txBody>
      </p:sp>
      <p:sp>
        <p:nvSpPr>
          <p:cNvPr id="44" name="Прямоугольник 43"/>
          <p:cNvSpPr/>
          <p:nvPr>
            <p:custDataLst>
              <p:tags r:id="rId6"/>
            </p:custDataLst>
          </p:nvPr>
        </p:nvSpPr>
        <p:spPr>
          <a:xfrm>
            <a:off x="152400" y="1651000"/>
            <a:ext cx="1314450" cy="1198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2. Создание конкурентной среды и повышение эффективности госаппарата</a:t>
            </a:r>
          </a:p>
        </p:txBody>
      </p:sp>
      <p:sp>
        <p:nvSpPr>
          <p:cNvPr id="45" name="Прямоугольник 44"/>
          <p:cNvSpPr/>
          <p:nvPr>
            <p:custDataLst>
              <p:tags r:id="rId7"/>
            </p:custDataLst>
          </p:nvPr>
        </p:nvSpPr>
        <p:spPr>
          <a:xfrm>
            <a:off x="2935288" y="3228975"/>
            <a:ext cx="977900" cy="992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6. Новая система мотивации к инновациям</a:t>
            </a:r>
          </a:p>
        </p:txBody>
      </p:sp>
      <p:sp>
        <p:nvSpPr>
          <p:cNvPr id="47" name="Прямоугольник 46"/>
          <p:cNvSpPr/>
          <p:nvPr>
            <p:custDataLst>
              <p:tags r:id="rId8"/>
            </p:custDataLst>
          </p:nvPr>
        </p:nvSpPr>
        <p:spPr>
          <a:xfrm>
            <a:off x="0" y="3243263"/>
            <a:ext cx="1443038" cy="9921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4. Законодательство и регулирование в области инноваций и интеллектуальной собственности</a:t>
            </a:r>
          </a:p>
        </p:txBody>
      </p:sp>
      <p:sp>
        <p:nvSpPr>
          <p:cNvPr id="49" name="Прямоугольник 48"/>
          <p:cNvSpPr/>
          <p:nvPr>
            <p:custDataLst>
              <p:tags r:id="rId9"/>
            </p:custDataLst>
          </p:nvPr>
        </p:nvSpPr>
        <p:spPr>
          <a:xfrm>
            <a:off x="1147763" y="4618038"/>
            <a:ext cx="1489075" cy="741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5. Преобразование культурных ценностей и ментальности населения РФ</a:t>
            </a:r>
          </a:p>
        </p:txBody>
      </p:sp>
      <p:sp>
        <p:nvSpPr>
          <p:cNvPr id="50" name="Прямоугольник 49"/>
          <p:cNvSpPr/>
          <p:nvPr>
            <p:custDataLst>
              <p:tags r:id="rId10"/>
            </p:custDataLst>
          </p:nvPr>
        </p:nvSpPr>
        <p:spPr>
          <a:xfrm>
            <a:off x="0" y="4614863"/>
            <a:ext cx="1077913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11. Стимулирующая государственная политика</a:t>
            </a:r>
          </a:p>
        </p:txBody>
      </p:sp>
      <p:sp>
        <p:nvSpPr>
          <p:cNvPr id="51" name="Прямоугольник 50"/>
          <p:cNvSpPr/>
          <p:nvPr>
            <p:custDataLst>
              <p:tags r:id="rId11"/>
            </p:custDataLst>
          </p:nvPr>
        </p:nvSpPr>
        <p:spPr>
          <a:xfrm>
            <a:off x="4164013" y="1624013"/>
            <a:ext cx="1089025" cy="1196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</a:rPr>
              <a:t>3. Создание механизма внедрения изменений в НИС</a:t>
            </a:r>
          </a:p>
        </p:txBody>
      </p:sp>
      <p:sp>
        <p:nvSpPr>
          <p:cNvPr id="52" name="Прямоугольник 51"/>
          <p:cNvSpPr/>
          <p:nvPr>
            <p:custDataLst>
              <p:tags r:id="rId12"/>
            </p:custDataLst>
          </p:nvPr>
        </p:nvSpPr>
        <p:spPr>
          <a:xfrm>
            <a:off x="5230813" y="3232150"/>
            <a:ext cx="946150" cy="992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8. Формирование ТП</a:t>
            </a:r>
          </a:p>
        </p:txBody>
      </p:sp>
      <p:sp>
        <p:nvSpPr>
          <p:cNvPr id="53" name="Прямоугольник 52"/>
          <p:cNvSpPr/>
          <p:nvPr>
            <p:custDataLst>
              <p:tags r:id="rId13"/>
            </p:custDataLst>
          </p:nvPr>
        </p:nvSpPr>
        <p:spPr>
          <a:xfrm>
            <a:off x="5095875" y="5118100"/>
            <a:ext cx="922338" cy="698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14. Создание </a:t>
            </a:r>
            <a:r>
              <a:rPr lang="ru-RU" sz="1100" dirty="0" err="1">
                <a:solidFill>
                  <a:prstClr val="black"/>
                </a:solidFill>
              </a:rPr>
              <a:t>пилотного</a:t>
            </a:r>
            <a:r>
              <a:rPr lang="ru-RU" sz="1100" dirty="0">
                <a:solidFill>
                  <a:prstClr val="black"/>
                </a:solidFill>
              </a:rPr>
              <a:t> кластера ТП</a:t>
            </a:r>
          </a:p>
        </p:txBody>
      </p:sp>
      <p:sp>
        <p:nvSpPr>
          <p:cNvPr id="54" name="Прямоугольник 53"/>
          <p:cNvSpPr/>
          <p:nvPr>
            <p:custDataLst>
              <p:tags r:id="rId14"/>
            </p:custDataLst>
          </p:nvPr>
        </p:nvSpPr>
        <p:spPr>
          <a:xfrm>
            <a:off x="3536950" y="5068888"/>
            <a:ext cx="1406525" cy="895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13. Интенсификация международного сотрудничества в области технологий и инноваций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580313" y="4830763"/>
            <a:ext cx="1339850" cy="698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16. Создание Центра Учета технологий и знаний РФ</a:t>
            </a:r>
          </a:p>
        </p:txBody>
      </p:sp>
      <p:sp>
        <p:nvSpPr>
          <p:cNvPr id="56" name="Прямоугольник 55"/>
          <p:cNvSpPr/>
          <p:nvPr>
            <p:custDataLst>
              <p:tags r:id="rId15"/>
            </p:custDataLst>
          </p:nvPr>
        </p:nvSpPr>
        <p:spPr>
          <a:xfrm>
            <a:off x="7580313" y="3203575"/>
            <a:ext cx="1192212" cy="9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10. Реформирование науки и образования</a:t>
            </a:r>
          </a:p>
        </p:txBody>
      </p:sp>
      <p:sp>
        <p:nvSpPr>
          <p:cNvPr id="57" name="Прямоугольник 56"/>
          <p:cNvSpPr/>
          <p:nvPr>
            <p:custDataLst>
              <p:tags r:id="rId16"/>
            </p:custDataLst>
          </p:nvPr>
        </p:nvSpPr>
        <p:spPr>
          <a:xfrm>
            <a:off x="6311900" y="3217863"/>
            <a:ext cx="1152525" cy="9921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9. Создание Независимого Совета по Конкурентоспособности РФ</a:t>
            </a:r>
          </a:p>
        </p:txBody>
      </p:sp>
      <p:sp>
        <p:nvSpPr>
          <p:cNvPr id="59" name="Прямоугольник 58"/>
          <p:cNvSpPr/>
          <p:nvPr>
            <p:custDataLst>
              <p:tags r:id="rId17"/>
            </p:custDataLst>
          </p:nvPr>
        </p:nvSpPr>
        <p:spPr>
          <a:xfrm>
            <a:off x="3997325" y="3243263"/>
            <a:ext cx="1152525" cy="992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7. Формирование инфраструктуры для поддержки инновационной деятельности</a:t>
            </a:r>
          </a:p>
        </p:txBody>
      </p:sp>
      <p:sp>
        <p:nvSpPr>
          <p:cNvPr id="60" name="Прямоугольник 59"/>
          <p:cNvSpPr/>
          <p:nvPr>
            <p:custDataLst>
              <p:tags r:id="rId18"/>
            </p:custDataLst>
          </p:nvPr>
        </p:nvSpPr>
        <p:spPr>
          <a:xfrm>
            <a:off x="1481138" y="5780088"/>
            <a:ext cx="1152525" cy="885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12. Формирование системы финансирования инноваций</a:t>
            </a:r>
          </a:p>
        </p:txBody>
      </p:sp>
      <p:sp>
        <p:nvSpPr>
          <p:cNvPr id="64" name="Прямоугольник 63"/>
          <p:cNvSpPr/>
          <p:nvPr>
            <p:custDataLst>
              <p:tags r:id="rId19"/>
            </p:custDataLst>
          </p:nvPr>
        </p:nvSpPr>
        <p:spPr>
          <a:xfrm>
            <a:off x="6176963" y="5132388"/>
            <a:ext cx="1149350" cy="698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15. Формирование и мониторинг КПЭ НИС РФ</a:t>
            </a:r>
          </a:p>
        </p:txBody>
      </p:sp>
      <p:cxnSp>
        <p:nvCxnSpPr>
          <p:cNvPr id="67" name="Прямая со стрелкой 66"/>
          <p:cNvCxnSpPr>
            <a:stCxn id="39" idx="2"/>
            <a:endCxn id="44" idx="0"/>
          </p:cNvCxnSpPr>
          <p:nvPr/>
        </p:nvCxnSpPr>
        <p:spPr>
          <a:xfrm rot="5400000">
            <a:off x="1190625" y="895350"/>
            <a:ext cx="374650" cy="113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9" idx="2"/>
            <a:endCxn id="51" idx="0"/>
          </p:cNvCxnSpPr>
          <p:nvPr/>
        </p:nvCxnSpPr>
        <p:spPr>
          <a:xfrm rot="16200000" flipH="1">
            <a:off x="3153568" y="69057"/>
            <a:ext cx="347663" cy="2762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44" idx="2"/>
            <a:endCxn id="47" idx="0"/>
          </p:cNvCxnSpPr>
          <p:nvPr/>
        </p:nvCxnSpPr>
        <p:spPr>
          <a:xfrm rot="5400000">
            <a:off x="568325" y="3001963"/>
            <a:ext cx="393700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45" idx="2"/>
            <a:endCxn id="49" idx="0"/>
          </p:cNvCxnSpPr>
          <p:nvPr/>
        </p:nvCxnSpPr>
        <p:spPr>
          <a:xfrm rot="5400000">
            <a:off x="2459831" y="3653632"/>
            <a:ext cx="396875" cy="1531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1" idx="2"/>
            <a:endCxn id="59" idx="0"/>
          </p:cNvCxnSpPr>
          <p:nvPr/>
        </p:nvCxnSpPr>
        <p:spPr>
          <a:xfrm rot="5400000">
            <a:off x="4429919" y="2964657"/>
            <a:ext cx="422275" cy="134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44" idx="2"/>
            <a:endCxn id="45" idx="0"/>
          </p:cNvCxnSpPr>
          <p:nvPr/>
        </p:nvCxnSpPr>
        <p:spPr>
          <a:xfrm rot="16200000" flipH="1">
            <a:off x="1927226" y="1731962"/>
            <a:ext cx="379412" cy="2614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51" idx="2"/>
            <a:endCxn id="52" idx="0"/>
          </p:cNvCxnSpPr>
          <p:nvPr/>
        </p:nvCxnSpPr>
        <p:spPr>
          <a:xfrm rot="16200000" flipH="1">
            <a:off x="5000626" y="2528887"/>
            <a:ext cx="411162" cy="995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45" idx="2"/>
            <a:endCxn id="50" idx="0"/>
          </p:cNvCxnSpPr>
          <p:nvPr/>
        </p:nvCxnSpPr>
        <p:spPr>
          <a:xfrm rot="5400000">
            <a:off x="1784351" y="2974975"/>
            <a:ext cx="393700" cy="2886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stCxn id="59" idx="2"/>
            <a:endCxn id="60" idx="0"/>
          </p:cNvCxnSpPr>
          <p:nvPr/>
        </p:nvCxnSpPr>
        <p:spPr>
          <a:xfrm rot="5400000">
            <a:off x="2543175" y="3749675"/>
            <a:ext cx="1544638" cy="2516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52" idx="2"/>
            <a:endCxn id="54" idx="0"/>
          </p:cNvCxnSpPr>
          <p:nvPr/>
        </p:nvCxnSpPr>
        <p:spPr>
          <a:xfrm rot="5400000">
            <a:off x="4549776" y="3914775"/>
            <a:ext cx="844550" cy="146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stCxn id="52" idx="2"/>
            <a:endCxn id="53" idx="0"/>
          </p:cNvCxnSpPr>
          <p:nvPr/>
        </p:nvCxnSpPr>
        <p:spPr>
          <a:xfrm rot="5400000">
            <a:off x="5183982" y="4598194"/>
            <a:ext cx="893762" cy="146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51" idx="2"/>
            <a:endCxn id="56" idx="0"/>
          </p:cNvCxnSpPr>
          <p:nvPr/>
        </p:nvCxnSpPr>
        <p:spPr>
          <a:xfrm rot="16200000" flipH="1">
            <a:off x="6251575" y="1277938"/>
            <a:ext cx="382587" cy="346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51" idx="2"/>
            <a:endCxn id="57" idx="0"/>
          </p:cNvCxnSpPr>
          <p:nvPr/>
        </p:nvCxnSpPr>
        <p:spPr>
          <a:xfrm rot="16200000" flipH="1">
            <a:off x="5599906" y="1929607"/>
            <a:ext cx="396875" cy="2179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>
            <a:stCxn id="57" idx="2"/>
            <a:endCxn id="64" idx="0"/>
          </p:cNvCxnSpPr>
          <p:nvPr/>
        </p:nvCxnSpPr>
        <p:spPr>
          <a:xfrm rot="5400000">
            <a:off x="6358732" y="4602956"/>
            <a:ext cx="922338" cy="13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52" idx="2"/>
            <a:endCxn id="55" idx="0"/>
          </p:cNvCxnSpPr>
          <p:nvPr/>
        </p:nvCxnSpPr>
        <p:spPr>
          <a:xfrm rot="16200000" flipH="1">
            <a:off x="6673850" y="3254376"/>
            <a:ext cx="606425" cy="254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636" name="TextBox 129"/>
          <p:cNvSpPr txBox="1">
            <a:spLocks noChangeArrowheads="1"/>
          </p:cNvSpPr>
          <p:nvPr/>
        </p:nvSpPr>
        <p:spPr bwMode="auto">
          <a:xfrm>
            <a:off x="4689475" y="6305550"/>
            <a:ext cx="163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0000"/>
                </a:solidFill>
                <a:latin typeface="Calibri" pitchFamily="34" charset="0"/>
              </a:rPr>
              <a:t>Область ГЧП</a:t>
            </a:r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 flipV="1">
            <a:off x="0" y="1468438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V="1">
            <a:off x="0" y="3076575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0" y="4516438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Овал 172"/>
          <p:cNvSpPr/>
          <p:nvPr/>
        </p:nvSpPr>
        <p:spPr>
          <a:xfrm>
            <a:off x="8739188" y="1073150"/>
            <a:ext cx="404812" cy="3619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0.</a:t>
            </a:r>
          </a:p>
        </p:txBody>
      </p:sp>
      <p:sp>
        <p:nvSpPr>
          <p:cNvPr id="174" name="Овал 173"/>
          <p:cNvSpPr/>
          <p:nvPr/>
        </p:nvSpPr>
        <p:spPr>
          <a:xfrm>
            <a:off x="8739188" y="2662238"/>
            <a:ext cx="40481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5" name="Овал 174"/>
          <p:cNvSpPr/>
          <p:nvPr/>
        </p:nvSpPr>
        <p:spPr>
          <a:xfrm>
            <a:off x="8761413" y="4189413"/>
            <a:ext cx="382587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II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6" name="Овал 175"/>
          <p:cNvSpPr/>
          <p:nvPr/>
        </p:nvSpPr>
        <p:spPr>
          <a:xfrm>
            <a:off x="8761413" y="6010275"/>
            <a:ext cx="382587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III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3466215" y="516290"/>
            <a:ext cx="511427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white"/>
                </a:solidFill>
              </a:rPr>
              <a:t>Меры, предлагаемые в данной презентации, можно объединить в </a:t>
            </a:r>
          </a:p>
          <a:p>
            <a:pPr>
              <a:defRPr/>
            </a:pPr>
            <a:r>
              <a:rPr lang="ru-RU" sz="1200" b="1" dirty="0">
                <a:solidFill>
                  <a:prstClr val="white"/>
                </a:solidFill>
              </a:rPr>
              <a:t>16 направлений</a:t>
            </a:r>
            <a:r>
              <a:rPr lang="ru-RU" sz="1200" dirty="0">
                <a:solidFill>
                  <a:prstClr val="white"/>
                </a:solidFill>
              </a:rPr>
              <a:t>, представленные на данном слайде. Эти 16 направлений упорядочены по </a:t>
            </a:r>
            <a:r>
              <a:rPr lang="ru-RU" sz="1200" b="1" dirty="0">
                <a:solidFill>
                  <a:prstClr val="white"/>
                </a:solidFill>
              </a:rPr>
              <a:t>4-м уровням старшинства (0.-</a:t>
            </a:r>
            <a:r>
              <a:rPr lang="en-US" sz="1200" b="1" dirty="0">
                <a:solidFill>
                  <a:prstClr val="white"/>
                </a:solidFill>
              </a:rPr>
              <a:t>III.</a:t>
            </a:r>
            <a:r>
              <a:rPr lang="ru-RU" sz="1200" dirty="0">
                <a:solidFill>
                  <a:prstClr val="white"/>
                </a:solidFill>
              </a:rPr>
              <a:t>). Направление постарше не исчерпывается подчиненными ему младшими направлениями.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-8647" y="6237312"/>
            <a:ext cx="462847" cy="369332"/>
            <a:chOff x="-8647" y="6237312"/>
            <a:chExt cx="462847" cy="369332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35496" y="62373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26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3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79103"/>
            <a:ext cx="350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Спасибо за внимание!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714750" y="863600"/>
            <a:ext cx="1647825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Суверенитет РФ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03350" y="1792288"/>
            <a:ext cx="2970213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Внешнеполитические факторы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00750" y="1792288"/>
            <a:ext cx="260350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Внутригосударственные факторы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5263" y="3009900"/>
            <a:ext cx="1928812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Эффективная международная политика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92950" y="2708275"/>
            <a:ext cx="1928813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Экономическая состоятельность (эффективность и экономический масштаб)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504" y="4869160"/>
            <a:ext cx="8928992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Наиболее серьезное отставание у РФ – в экономической состоятельности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(если в предыдущие века основными драйверами национальных модернизаций были военные конфликты, то начиная с конца ХХ века фокус переходит на экономическую и технологическую состоятельность)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5875" y="2997200"/>
            <a:ext cx="1801813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Способность противостоять внешней угрозе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3132137" y="3068638"/>
            <a:ext cx="28797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5" idx="2"/>
            <a:endCxn id="37" idx="0"/>
          </p:cNvCxnSpPr>
          <p:nvPr/>
        </p:nvCxnSpPr>
        <p:spPr>
          <a:xfrm rot="5400000">
            <a:off x="3572669" y="826294"/>
            <a:ext cx="282575" cy="16494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35" idx="2"/>
            <a:endCxn id="43" idx="0"/>
          </p:cNvCxnSpPr>
          <p:nvPr/>
        </p:nvCxnSpPr>
        <p:spPr>
          <a:xfrm rot="16200000" flipH="1">
            <a:off x="5779294" y="269082"/>
            <a:ext cx="282575" cy="27638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37" idx="2"/>
            <a:endCxn id="45" idx="0"/>
          </p:cNvCxnSpPr>
          <p:nvPr/>
        </p:nvCxnSpPr>
        <p:spPr>
          <a:xfrm rot="5400000">
            <a:off x="1738313" y="1858962"/>
            <a:ext cx="571500" cy="173037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3" idx="2"/>
            <a:endCxn id="46" idx="0"/>
          </p:cNvCxnSpPr>
          <p:nvPr/>
        </p:nvCxnSpPr>
        <p:spPr>
          <a:xfrm rot="16200000" flipH="1">
            <a:off x="7544594" y="2196306"/>
            <a:ext cx="269875" cy="75406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7" idx="2"/>
            <a:endCxn id="48" idx="0"/>
          </p:cNvCxnSpPr>
          <p:nvPr/>
        </p:nvCxnSpPr>
        <p:spPr>
          <a:xfrm rot="16200000" flipH="1">
            <a:off x="2894013" y="2433637"/>
            <a:ext cx="558800" cy="5683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3" idx="2"/>
            <a:endCxn id="62" idx="0"/>
          </p:cNvCxnSpPr>
          <p:nvPr/>
        </p:nvCxnSpPr>
        <p:spPr>
          <a:xfrm rot="5400000">
            <a:off x="6188869" y="1883569"/>
            <a:ext cx="558800" cy="166846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643438" y="2997200"/>
            <a:ext cx="1979612" cy="922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Эффективность государственного аппарата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0" y="4508500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трелка вправо 70"/>
          <p:cNvSpPr/>
          <p:nvPr/>
        </p:nvSpPr>
        <p:spPr>
          <a:xfrm rot="3489671">
            <a:off x="2281872" y="4297885"/>
            <a:ext cx="720080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трелка вправо 71"/>
          <p:cNvSpPr/>
          <p:nvPr/>
        </p:nvSpPr>
        <p:spPr>
          <a:xfrm rot="7320000">
            <a:off x="6355618" y="4297780"/>
            <a:ext cx="720080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1682750" y="6492875"/>
            <a:ext cx="2133600" cy="365125"/>
          </a:xfrm>
        </p:spPr>
        <p:txBody>
          <a:bodyPr/>
          <a:lstStyle/>
          <a:p>
            <a:pPr>
              <a:defRPr/>
            </a:pPr>
            <a:fld id="{485633C4-088F-4A30-8217-DB3DD4EF98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0" y="5849888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49"/>
          <p:cNvSpPr txBox="1">
            <a:spLocks noChangeArrowheads="1"/>
          </p:cNvSpPr>
          <p:nvPr/>
        </p:nvSpPr>
        <p:spPr bwMode="auto">
          <a:xfrm>
            <a:off x="0" y="5805488"/>
            <a:ext cx="4140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Вывод:     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</a:rPr>
              <a:t>Для того чтобы на горизонте 20-ти 	и более лет РФ была членом клуба 	ведущих стран мира</a:t>
            </a:r>
            <a:endParaRPr lang="ru-RU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211960" y="5877272"/>
            <a:ext cx="1800200" cy="72008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необходима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6325" y="5732463"/>
            <a:ext cx="2879725" cy="10017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Модернизация страны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и переход к инновационной экономике 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</a:rPr>
              <a:t>(уход от сырьевой экономики)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" y="0"/>
            <a:ext cx="8967788" cy="7201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Модернизация, как необходимое условие экономического развития и сохранения национального суверенитета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-8647" y="6237312"/>
            <a:ext cx="404183" cy="369332"/>
            <a:chOff x="-8647" y="6237312"/>
            <a:chExt cx="404183" cy="36933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3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3559" y="117633"/>
            <a:ext cx="8229600" cy="4900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Что такое </a:t>
            </a:r>
            <a:r>
              <a:rPr lang="ru-RU" sz="2400" b="1" dirty="0" smtClean="0">
                <a:solidFill>
                  <a:srgbClr val="002060"/>
                </a:solidFill>
              </a:rPr>
              <a:t>инновации?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602950" y="5932321"/>
            <a:ext cx="7938097" cy="6649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/>
              <a:t>Появление в научной литературе термина </a:t>
            </a:r>
            <a:r>
              <a:rPr lang="ru-RU" sz="1400" b="1" dirty="0"/>
              <a:t>«инновация» как новшества, нашедшего применение в сфере технологии, производства или управления  </a:t>
            </a:r>
            <a:r>
              <a:rPr lang="ru-RU" sz="1400" dirty="0"/>
              <a:t>связывается, обычно, с работами Йозефа </a:t>
            </a:r>
            <a:r>
              <a:rPr lang="ru-RU" sz="1400" dirty="0" err="1"/>
              <a:t>Шумпетера</a:t>
            </a:r>
            <a:r>
              <a:rPr lang="ru-RU" sz="1400" dirty="0"/>
              <a:t>, в частности, с книгой «Теории экономического развития», изданной в 1912 </a:t>
            </a:r>
            <a:r>
              <a:rPr lang="ru-RU" sz="1400" dirty="0" smtClean="0"/>
              <a:t>году</a:t>
            </a:r>
            <a:endParaRPr lang="ru-RU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92697"/>
            <a:ext cx="324036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65" y="3135626"/>
            <a:ext cx="8717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1 ШАГ. </a:t>
            </a:r>
            <a:r>
              <a:rPr lang="ru-RU" sz="1400" dirty="0"/>
              <a:t>Получил патент на конструкцию вакуумной лампы </a:t>
            </a:r>
            <a:r>
              <a:rPr lang="ru-RU" sz="1400" dirty="0" smtClean="0"/>
              <a:t>накаливания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>
                <a:solidFill>
                  <a:srgbClr val="002060"/>
                </a:solidFill>
              </a:rPr>
              <a:t>2 ШАГ. </a:t>
            </a:r>
            <a:r>
              <a:rPr lang="ru-RU" sz="1400" dirty="0"/>
              <a:t>Поставил цель электрифицировать жизнь: вытеснить газовое освещение и внедрить лампочки </a:t>
            </a:r>
            <a:r>
              <a:rPr lang="ru-RU" sz="1400" dirty="0" smtClean="0"/>
              <a:t>повсюду</a:t>
            </a:r>
            <a:endParaRPr lang="ru-RU" sz="1400" dirty="0"/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3 ШАГ. </a:t>
            </a:r>
            <a:r>
              <a:rPr lang="ru-RU" sz="1400" dirty="0"/>
              <a:t>Наладил систему производства, доставки и продажи </a:t>
            </a:r>
            <a:r>
              <a:rPr lang="ru-RU" sz="1400" dirty="0" smtClean="0"/>
              <a:t>электротока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>
                <a:solidFill>
                  <a:srgbClr val="002060"/>
                </a:solidFill>
              </a:rPr>
              <a:t>4 ШАГ. </a:t>
            </a:r>
            <a:r>
              <a:rPr lang="ru-RU" sz="1400" dirty="0"/>
              <a:t>Постоянно усовершенствовал технологии и оптимизацию </a:t>
            </a:r>
            <a:r>
              <a:rPr lang="ru-RU" sz="1400" dirty="0" smtClean="0"/>
              <a:t>производства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>
                <a:solidFill>
                  <a:srgbClr val="002060"/>
                </a:solidFill>
              </a:rPr>
              <a:t>5 ШАГ. </a:t>
            </a:r>
            <a:r>
              <a:rPr lang="ru-RU" sz="1400" dirty="0"/>
              <a:t>Сделал лампочки доступными и дешевыми, стоившая в начале $1.25 – упала до цены $0.40, что означало  конец газовой </a:t>
            </a:r>
            <a:r>
              <a:rPr lang="ru-RU" sz="1400" dirty="0" smtClean="0"/>
              <a:t>эры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>
                <a:solidFill>
                  <a:srgbClr val="002060"/>
                </a:solidFill>
              </a:rPr>
              <a:t>6 ШАГ. </a:t>
            </a:r>
            <a:r>
              <a:rPr lang="ru-RU" sz="1400" dirty="0"/>
              <a:t>Открыл первую электростанцию в мире, обеспечившую электричеством Нью-Йорк;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08099" y="78622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Georgia"/>
              </a:rPr>
              <a:t>Томас </a:t>
            </a:r>
            <a:r>
              <a:rPr lang="ru-RU" sz="1400" i="1" dirty="0" err="1">
                <a:solidFill>
                  <a:srgbClr val="002060"/>
                </a:solidFill>
                <a:latin typeface="Georgia"/>
              </a:rPr>
              <a:t>Алва</a:t>
            </a:r>
            <a:r>
              <a:rPr lang="ru-RU" sz="1400" i="1" dirty="0">
                <a:solidFill>
                  <a:srgbClr val="002060"/>
                </a:solidFill>
                <a:latin typeface="Georgia"/>
              </a:rPr>
              <a:t> Эдисон </a:t>
            </a:r>
            <a:r>
              <a:rPr lang="ru-RU" sz="1400" i="1" dirty="0" smtClean="0">
                <a:solidFill>
                  <a:srgbClr val="002060"/>
                </a:solidFill>
                <a:latin typeface="Georgia"/>
              </a:rPr>
              <a:t> </a:t>
            </a:r>
            <a:r>
              <a:rPr lang="ru-RU" sz="1400" i="1" dirty="0">
                <a:solidFill>
                  <a:srgbClr val="002060"/>
                </a:solidFill>
                <a:latin typeface="Georgia"/>
              </a:rPr>
              <a:t>- гениальный изобретатель получил в США 1908 патентов и около 3000 в других странах мира</a:t>
            </a:r>
            <a:r>
              <a:rPr lang="ru-RU" sz="1400" i="1" dirty="0" smtClean="0">
                <a:solidFill>
                  <a:srgbClr val="002060"/>
                </a:solidFill>
                <a:latin typeface="Georgia"/>
              </a:rPr>
              <a:t>. Усовершенствовал </a:t>
            </a:r>
            <a:r>
              <a:rPr lang="ru-RU" sz="1400" i="1" dirty="0">
                <a:solidFill>
                  <a:srgbClr val="002060"/>
                </a:solidFill>
                <a:latin typeface="Georgia"/>
              </a:rPr>
              <a:t>телеграф, телефон, киноаппаратуру, разработал один из первых коммерчески успешных вариантов электрической лампы накаливания, построил первые электровозы, положил начало электронике, изобрёл фонограф. Именно он предложил использовать в начале телефонного разговора слово «алло».</a:t>
            </a:r>
            <a:endParaRPr lang="ru-RU" sz="14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8647" y="6237312"/>
            <a:ext cx="404183" cy="369332"/>
            <a:chOff x="-8647" y="6237312"/>
            <a:chExt cx="404183" cy="36933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4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7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27"/>
          <p:cNvSpPr txBox="1">
            <a:spLocks noChangeArrowheads="1"/>
          </p:cNvSpPr>
          <p:nvPr/>
        </p:nvSpPr>
        <p:spPr bwMode="auto">
          <a:xfrm>
            <a:off x="0" y="404813"/>
            <a:ext cx="6022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Миф, вера в который до сих пор не ослабевает: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Calibri" pitchFamily="34" charset="0"/>
              </a:rPr>
              <a:t>Силовой запуск модернизации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875" y="1050925"/>
            <a:ext cx="1000125" cy="738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Сильная вертикаль власти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28750" y="1193800"/>
            <a:ext cx="642938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prstClr val="black"/>
                </a:solidFill>
              </a:rPr>
              <a:t>Гос</a:t>
            </a:r>
            <a:r>
              <a:rPr lang="ru-RU" sz="1400" dirty="0">
                <a:solidFill>
                  <a:prstClr val="black"/>
                </a:solidFill>
              </a:rPr>
              <a:t>. заказ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43313" y="1050925"/>
            <a:ext cx="1187450" cy="738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prstClr val="black"/>
                </a:solidFill>
              </a:rPr>
              <a:t>Гос</a:t>
            </a:r>
            <a:r>
              <a:rPr lang="ru-RU" sz="1400" dirty="0">
                <a:solidFill>
                  <a:prstClr val="black"/>
                </a:solidFill>
              </a:rPr>
              <a:t>. финансирование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0" y="549275"/>
            <a:ext cx="1579563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Модернизация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5963" y="1052513"/>
            <a:ext cx="3000375" cy="738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Битва за административный ресурс и бюджетные средства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(подтверждено российской практикой)</a:t>
            </a:r>
          </a:p>
        </p:txBody>
      </p:sp>
      <p:sp>
        <p:nvSpPr>
          <p:cNvPr id="34" name="Стрелка вправо 33"/>
          <p:cNvSpPr/>
          <p:nvPr/>
        </p:nvSpPr>
        <p:spPr>
          <a:xfrm rot="20339613">
            <a:off x="4972050" y="741363"/>
            <a:ext cx="660400" cy="35718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4929188" y="911225"/>
            <a:ext cx="642938" cy="714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>
            <a:off x="4932363" y="1341438"/>
            <a:ext cx="658812" cy="357187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0800000">
            <a:off x="0" y="1989138"/>
            <a:ext cx="91440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1" name="TextBox 51"/>
          <p:cNvSpPr txBox="1">
            <a:spLocks noChangeArrowheads="1"/>
          </p:cNvSpPr>
          <p:nvPr/>
        </p:nvSpPr>
        <p:spPr bwMode="auto">
          <a:xfrm>
            <a:off x="0" y="3502025"/>
            <a:ext cx="730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Взгляд бизнес-среды, подтвержденный мировой практикой: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Calibri" pitchFamily="34" charset="0"/>
              </a:rPr>
              <a:t>Стимулирование модернизации за счет создания конкурентной среды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3000" y="1193800"/>
            <a:ext cx="33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1F497D">
                    <a:lumMod val="40000"/>
                    <a:lumOff val="60000"/>
                  </a:srgbClr>
                </a:solidFill>
                <a:cs typeface="Arial" charset="0"/>
              </a:rPr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84550" y="1193800"/>
            <a:ext cx="33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1F497D">
                    <a:lumMod val="40000"/>
                    <a:lumOff val="60000"/>
                  </a:srgbClr>
                </a:solidFill>
                <a:cs typeface="Arial" charset="0"/>
              </a:rPr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7313" y="4203700"/>
            <a:ext cx="1187450" cy="1169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Эффективная, гибкая, мобильная, прозрачная, 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власть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38288" y="4275138"/>
            <a:ext cx="989012" cy="9540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Конкурентная бизнес-среда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90825" y="4203700"/>
            <a:ext cx="923925" cy="1169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ГЧП в НИОКР и </a:t>
            </a:r>
            <a:r>
              <a:rPr lang="ru-RU" sz="1400" dirty="0" err="1">
                <a:solidFill>
                  <a:prstClr val="black"/>
                </a:solidFill>
              </a:rPr>
              <a:t>иннова-ционных</a:t>
            </a:r>
            <a:r>
              <a:rPr lang="ru-RU" sz="1400" dirty="0">
                <a:solidFill>
                  <a:prstClr val="black"/>
                </a:solidFill>
              </a:rPr>
              <a:t> проектах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78275" y="4203700"/>
            <a:ext cx="1517650" cy="1169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Эффективное законодательство, в т.ч. интеллектуальная собственность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59450" y="4203700"/>
            <a:ext cx="1516063" cy="1169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Организационный механизм управления внедрением изменений</a:t>
            </a:r>
          </a:p>
        </p:txBody>
      </p:sp>
      <p:sp>
        <p:nvSpPr>
          <p:cNvPr id="43029" name="TextBox 66"/>
          <p:cNvSpPr txBox="1">
            <a:spLocks noChangeArrowheads="1"/>
          </p:cNvSpPr>
          <p:nvPr/>
        </p:nvSpPr>
        <p:spPr bwMode="auto">
          <a:xfrm>
            <a:off x="1209675" y="4489450"/>
            <a:ext cx="32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3030" name="TextBox 67"/>
          <p:cNvSpPr txBox="1">
            <a:spLocks noChangeArrowheads="1"/>
          </p:cNvSpPr>
          <p:nvPr/>
        </p:nvSpPr>
        <p:spPr bwMode="auto">
          <a:xfrm>
            <a:off x="2462213" y="4489450"/>
            <a:ext cx="32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3031" name="TextBox 68"/>
          <p:cNvSpPr txBox="1">
            <a:spLocks noChangeArrowheads="1"/>
          </p:cNvSpPr>
          <p:nvPr/>
        </p:nvSpPr>
        <p:spPr bwMode="auto">
          <a:xfrm>
            <a:off x="3648075" y="4489450"/>
            <a:ext cx="33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3032" name="TextBox 70"/>
          <p:cNvSpPr txBox="1">
            <a:spLocks noChangeArrowheads="1"/>
          </p:cNvSpPr>
          <p:nvPr/>
        </p:nvSpPr>
        <p:spPr bwMode="auto">
          <a:xfrm>
            <a:off x="5429250" y="4489450"/>
            <a:ext cx="33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43033" name="TextBox 71"/>
          <p:cNvSpPr txBox="1">
            <a:spLocks noChangeArrowheads="1"/>
          </p:cNvSpPr>
          <p:nvPr/>
        </p:nvSpPr>
        <p:spPr bwMode="auto">
          <a:xfrm>
            <a:off x="7210425" y="4489450"/>
            <a:ext cx="32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39038" y="4203700"/>
            <a:ext cx="1517650" cy="1169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Формирование кадрового ресурса опытных эффективных управляющих</a:t>
            </a:r>
          </a:p>
        </p:txBody>
      </p:sp>
      <p:sp>
        <p:nvSpPr>
          <p:cNvPr id="75" name="Правая фигурная скобка 74"/>
          <p:cNvSpPr/>
          <p:nvPr/>
        </p:nvSpPr>
        <p:spPr>
          <a:xfrm rot="5400000">
            <a:off x="4357688" y="1177925"/>
            <a:ext cx="428625" cy="8969375"/>
          </a:xfrm>
          <a:prstGeom prst="rightBrace">
            <a:avLst/>
          </a:prstGeom>
          <a:ln w="15875">
            <a:solidFill>
              <a:srgbClr val="177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7238" y="1193800"/>
            <a:ext cx="33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1F497D">
                    <a:lumMod val="40000"/>
                    <a:lumOff val="60000"/>
                  </a:srgbClr>
                </a:solidFill>
                <a:cs typeface="Arial" charset="0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57438" y="1193800"/>
            <a:ext cx="1071562" cy="52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prstClr val="black"/>
                </a:solidFill>
              </a:rPr>
              <a:t>Гос</a:t>
            </a:r>
            <a:r>
              <a:rPr lang="ru-RU" sz="1400" dirty="0">
                <a:solidFill>
                  <a:prstClr val="black"/>
                </a:solidFill>
              </a:rPr>
              <a:t>. монополии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0800000">
            <a:off x="-36513" y="3500438"/>
            <a:ext cx="914400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0" y="2286000"/>
            <a:ext cx="2268538" cy="1076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rIns="7200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</a:rPr>
              <a:t>Государство может и должно выступать </a:t>
            </a:r>
            <a:r>
              <a:rPr lang="ru-RU" sz="1600" b="1" dirty="0">
                <a:solidFill>
                  <a:srgbClr val="002060"/>
                </a:solidFill>
              </a:rPr>
              <a:t>инициатором</a:t>
            </a:r>
            <a:r>
              <a:rPr lang="ru-RU" sz="1600" dirty="0">
                <a:solidFill>
                  <a:srgbClr val="002060"/>
                </a:solidFill>
              </a:rPr>
              <a:t> модернизации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6011863" y="2501900"/>
            <a:ext cx="660400" cy="6477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430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20161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059113" y="2286000"/>
            <a:ext cx="2808287" cy="1076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rIns="7200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</a:rPr>
              <a:t>без создания  благоприятной среды силовой запуск модернизации приводит в </a:t>
            </a:r>
            <a:r>
              <a:rPr lang="ru-RU" sz="1600" b="1" dirty="0">
                <a:solidFill>
                  <a:prstClr val="white"/>
                </a:solidFill>
              </a:rPr>
              <a:t>тупик</a:t>
            </a:r>
          </a:p>
        </p:txBody>
      </p:sp>
      <p:sp>
        <p:nvSpPr>
          <p:cNvPr id="43046" name="TextBox 45"/>
          <p:cNvSpPr txBox="1">
            <a:spLocks noChangeArrowheads="1"/>
          </p:cNvSpPr>
          <p:nvPr/>
        </p:nvSpPr>
        <p:spPr bwMode="auto">
          <a:xfrm>
            <a:off x="2397125" y="2501900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prstClr val="black"/>
                </a:solidFill>
                <a:latin typeface="Calibri" pitchFamily="34" charset="0"/>
              </a:rPr>
              <a:t>но</a:t>
            </a:r>
          </a:p>
        </p:txBody>
      </p:sp>
      <p:sp>
        <p:nvSpPr>
          <p:cNvPr id="43047" name="TextBox 46"/>
          <p:cNvSpPr txBox="1">
            <a:spLocks noChangeArrowheads="1"/>
          </p:cNvSpPr>
          <p:nvPr/>
        </p:nvSpPr>
        <p:spPr bwMode="auto">
          <a:xfrm>
            <a:off x="9525" y="2047875"/>
            <a:ext cx="226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prstClr val="black"/>
                </a:solidFill>
                <a:latin typeface="Calibri" pitchFamily="34" charset="0"/>
              </a:rPr>
              <a:t>Озвучивание запроса</a:t>
            </a:r>
          </a:p>
        </p:txBody>
      </p:sp>
      <p:sp>
        <p:nvSpPr>
          <p:cNvPr id="43048" name="TextBox 47"/>
          <p:cNvSpPr txBox="1">
            <a:spLocks noChangeArrowheads="1"/>
          </p:cNvSpPr>
          <p:nvPr/>
        </p:nvSpPr>
        <p:spPr bwMode="auto">
          <a:xfrm>
            <a:off x="3048000" y="2057400"/>
            <a:ext cx="2266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prstClr val="black"/>
                </a:solidFill>
                <a:latin typeface="Calibri" pitchFamily="34" charset="0"/>
              </a:rPr>
              <a:t>Формирование условий</a:t>
            </a:r>
          </a:p>
        </p:txBody>
      </p: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B4B36-867D-44C1-94DD-2EF0298459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8" y="0"/>
            <a:ext cx="87487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Механизмы запуска и развития модернизации</a:t>
            </a:r>
          </a:p>
        </p:txBody>
      </p:sp>
      <p:pic>
        <p:nvPicPr>
          <p:cNvPr id="46" name="Изображение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8647" y="5877272"/>
            <a:ext cx="915264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989263" y="5929313"/>
            <a:ext cx="3165475" cy="3079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Модернизация страны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3125" y="6505575"/>
            <a:ext cx="4857750" cy="3079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Формирование инновационной экономики</a:t>
            </a:r>
          </a:p>
        </p:txBody>
      </p:sp>
      <p:sp>
        <p:nvSpPr>
          <p:cNvPr id="50" name="TextBox 34"/>
          <p:cNvSpPr txBox="1">
            <a:spLocks noChangeArrowheads="1"/>
          </p:cNvSpPr>
          <p:nvPr/>
        </p:nvSpPr>
        <p:spPr bwMode="auto">
          <a:xfrm>
            <a:off x="4384675" y="6135688"/>
            <a:ext cx="33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+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-8647" y="6237312"/>
            <a:ext cx="404183" cy="369332"/>
            <a:chOff x="-8647" y="6237312"/>
            <a:chExt cx="404183" cy="369332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5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6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Изображ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885825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</a:rPr>
              <a:t>Что подразумевается под инновациями: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571500"/>
            <a:ext cx="1428750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white"/>
                </a:solidFill>
              </a:rPr>
              <a:t>Инновации</a:t>
            </a:r>
          </a:p>
        </p:txBody>
      </p:sp>
      <p:cxnSp>
        <p:nvCxnSpPr>
          <p:cNvPr id="8" name="Прямая со стрелкой 7"/>
          <p:cNvCxnSpPr>
            <a:stCxn id="6" idx="2"/>
            <a:endCxn id="10" idx="0"/>
          </p:cNvCxnSpPr>
          <p:nvPr/>
        </p:nvCxnSpPr>
        <p:spPr>
          <a:xfrm rot="16200000" flipH="1">
            <a:off x="666751" y="1203325"/>
            <a:ext cx="773112" cy="249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875" y="1714500"/>
            <a:ext cx="207168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Производственные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1750" y="1643063"/>
            <a:ext cx="185737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Управленческие</a:t>
            </a:r>
          </a:p>
        </p:txBody>
      </p:sp>
      <p:cxnSp>
        <p:nvCxnSpPr>
          <p:cNvPr id="12" name="Прямая со стрелкой 11"/>
          <p:cNvCxnSpPr>
            <a:stCxn id="6" idx="2"/>
            <a:endCxn id="11" idx="0"/>
          </p:cNvCxnSpPr>
          <p:nvPr/>
        </p:nvCxnSpPr>
        <p:spPr>
          <a:xfrm rot="16200000" flipH="1">
            <a:off x="1863725" y="6351"/>
            <a:ext cx="701675" cy="2571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5750" y="2559050"/>
            <a:ext cx="185737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Технологические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7438" y="2559050"/>
            <a:ext cx="1571625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Процессные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9125" y="2571750"/>
            <a:ext cx="2000250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Организационные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2571750"/>
            <a:ext cx="2000250" cy="3698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В стратегии</a:t>
            </a:r>
          </a:p>
        </p:txBody>
      </p:sp>
      <p:cxnSp>
        <p:nvCxnSpPr>
          <p:cNvPr id="20" name="Прямая со стрелкой 19"/>
          <p:cNvCxnSpPr>
            <a:stCxn id="10" idx="2"/>
            <a:endCxn id="16" idx="0"/>
          </p:cNvCxnSpPr>
          <p:nvPr/>
        </p:nvCxnSpPr>
        <p:spPr>
          <a:xfrm rot="16200000" flipH="1">
            <a:off x="958851" y="2303462"/>
            <a:ext cx="474662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7" idx="0"/>
          </p:cNvCxnSpPr>
          <p:nvPr/>
        </p:nvCxnSpPr>
        <p:spPr>
          <a:xfrm rot="16200000" flipH="1">
            <a:off x="1923257" y="1339056"/>
            <a:ext cx="474662" cy="1965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2"/>
            <a:endCxn id="18" idx="0"/>
          </p:cNvCxnSpPr>
          <p:nvPr/>
        </p:nvCxnSpPr>
        <p:spPr>
          <a:xfrm rot="16200000" flipH="1">
            <a:off x="4185444" y="1327944"/>
            <a:ext cx="558800" cy="1928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  <a:endCxn id="19" idx="0"/>
          </p:cNvCxnSpPr>
          <p:nvPr/>
        </p:nvCxnSpPr>
        <p:spPr>
          <a:xfrm rot="16200000" flipH="1">
            <a:off x="5399882" y="113506"/>
            <a:ext cx="558800" cy="435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85750" y="2928938"/>
            <a:ext cx="1857375" cy="1928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Изобретение новой технологии, воплощенное в концептуально новом продукте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357438" y="2928938"/>
            <a:ext cx="1571625" cy="1928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Модификация технологического процесса, кардинально улучшающая экономическую эффективность производства существующего продукта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29125" y="2928938"/>
            <a:ext cx="2000250" cy="1928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Новое знание, воплощенное в новых управленческих технологиях, новых административных процессах, организационных структурах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858000" y="2928938"/>
            <a:ext cx="2000250" cy="1928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Новые стратегии поведения компании, воплощенные в новой модели бизнеса, новом подходе к маркетингу и других аспектах рыночной конкуренции 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1438" y="2357438"/>
            <a:ext cx="6572250" cy="34290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94" name="TextBox 54"/>
          <p:cNvSpPr txBox="1">
            <a:spLocks noChangeArrowheads="1"/>
          </p:cNvSpPr>
          <p:nvPr/>
        </p:nvSpPr>
        <p:spPr bwMode="auto">
          <a:xfrm>
            <a:off x="428625" y="5072063"/>
            <a:ext cx="3071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7030A0"/>
                </a:solidFill>
                <a:latin typeface="Calibri" pitchFamily="34" charset="0"/>
              </a:rPr>
              <a:t>Инновации, рожденные НИОКР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286250" y="2286000"/>
            <a:ext cx="4714875" cy="3571875"/>
          </a:xfrm>
          <a:prstGeom prst="round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96" name="TextBox 58"/>
          <p:cNvSpPr txBox="1">
            <a:spLocks noChangeArrowheads="1"/>
          </p:cNvSpPr>
          <p:nvPr/>
        </p:nvSpPr>
        <p:spPr bwMode="auto">
          <a:xfrm>
            <a:off x="6858000" y="4857750"/>
            <a:ext cx="2143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70C0"/>
                </a:solidFill>
                <a:latin typeface="Calibri" pitchFamily="34" charset="0"/>
              </a:rPr>
              <a:t>Инновации в коммерциализации НИОКР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357438" y="455613"/>
            <a:ext cx="6715125" cy="83026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prstClr val="black"/>
                </a:solidFill>
                <a:cs typeface="Arial" charset="0"/>
              </a:rPr>
              <a:t>Определение из руководства Осло </a:t>
            </a:r>
            <a:r>
              <a:rPr lang="ru-RU" sz="900" i="1" dirty="0">
                <a:solidFill>
                  <a:prstClr val="black"/>
                </a:solidFill>
                <a:cs typeface="Arial" charset="0"/>
              </a:rPr>
              <a:t>(руководство стран ОЭСР по измерению и интерпретации данных по инновациям) </a:t>
            </a:r>
            <a:endParaRPr lang="ru-RU" sz="1200" i="1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ru-RU" sz="1200" i="1" dirty="0">
                <a:solidFill>
                  <a:prstClr val="black"/>
                </a:solidFill>
                <a:cs typeface="Arial" charset="0"/>
              </a:rPr>
              <a:t>«Инновация есть введение в употребление какого-либо нового или значительно улучшенного продукта (товара или услуги) или процесса, нового метода маркетинга или нового организационного метода в деловой практике, организации рабочих мест или внешних связях»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4" name="Двойная стрелка влево/вправо 63"/>
          <p:cNvSpPr/>
          <p:nvPr/>
        </p:nvSpPr>
        <p:spPr>
          <a:xfrm>
            <a:off x="1714500" y="642938"/>
            <a:ext cx="571500" cy="214312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0" y="6147197"/>
            <a:ext cx="9144000" cy="738187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white"/>
                </a:solidFill>
                <a:cs typeface="Arial" charset="0"/>
              </a:rPr>
              <a:t>Инновации, рожденные НИОКР, требуют значительных затрат ресурсов (финансовых, временных, человеческих, др.) Инновации в коммерциализации НИОКР выполняют обслуживающую роль в жизненном цикле инноваций, однако по степени важности и наличию проблем в России  данный класс не уступает классу инноваций, рожденных НИОКР. 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-8647" y="5723964"/>
            <a:ext cx="404183" cy="369332"/>
            <a:chOff x="-8647" y="6237312"/>
            <a:chExt cx="404183" cy="369332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6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6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prstClr val="white"/>
                </a:solidFill>
                <a:cs typeface="Arial" charset="0"/>
              </a:rPr>
              <a:t>Чего сейчас не хватает России для успешного развития инноваций</a:t>
            </a:r>
            <a:endParaRPr lang="en-US" sz="2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0" y="6122988"/>
            <a:ext cx="9144000" cy="738187"/>
          </a:xfrm>
          <a:prstGeom prst="rect">
            <a:avLst/>
          </a:prstGeom>
          <a:solidFill>
            <a:srgbClr val="177245"/>
          </a:solidFill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dirty="0">
                <a:solidFill>
                  <a:prstClr val="white"/>
                </a:solidFill>
                <a:cs typeface="Arial" charset="0"/>
              </a:rPr>
              <a:t>Без адекватного ответа на эти 5 БАЗОВЫХ  ПОТРЕБНОСТЕЙ современного российского общества </a:t>
            </a:r>
            <a:r>
              <a:rPr lang="ru-RU" sz="1700" b="1" dirty="0">
                <a:solidFill>
                  <a:prstClr val="white"/>
                </a:solidFill>
                <a:cs typeface="Arial" charset="0"/>
              </a:rPr>
              <a:t>НЕЛЬЗЯ</a:t>
            </a:r>
            <a:r>
              <a:rPr lang="ru-RU" sz="1700" dirty="0">
                <a:solidFill>
                  <a:prstClr val="white"/>
                </a:solidFill>
                <a:cs typeface="Arial" charset="0"/>
              </a:rPr>
              <a:t> рассчитывать на  эффективное ДВИЖЕНИЕ РОССИИ по инновационному пути</a:t>
            </a:r>
            <a:endParaRPr lang="ru-RU" sz="900" dirty="0">
              <a:solidFill>
                <a:prstClr val="white"/>
              </a:solidFill>
              <a:cs typeface="Arial" charset="0"/>
            </a:endParaRPr>
          </a:p>
          <a:p>
            <a:pPr algn="ctr">
              <a:defRPr/>
            </a:pPr>
            <a:endParaRPr lang="en-US" sz="8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омб 5"/>
          <p:cNvSpPr/>
          <p:nvPr>
            <p:custDataLst>
              <p:tags r:id="rId6"/>
            </p:custDataLst>
          </p:nvPr>
        </p:nvSpPr>
        <p:spPr>
          <a:xfrm>
            <a:off x="590550" y="581025"/>
            <a:ext cx="3959225" cy="2700338"/>
          </a:xfrm>
          <a:prstGeom prst="diamond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u="sng" dirty="0">
                <a:solidFill>
                  <a:prstClr val="black"/>
                </a:solidFill>
              </a:rPr>
              <a:t>1. Рыночная среда:  </a:t>
            </a:r>
          </a:p>
          <a:p>
            <a:pPr algn="ctr">
              <a:defRPr/>
            </a:pPr>
            <a:endParaRPr lang="ru-RU" sz="1100" b="1" u="sng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Защита от недобросовестной конкуренции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Конкуренция за эффективность, а не за административный ресурс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и др.</a:t>
            </a:r>
          </a:p>
        </p:txBody>
      </p:sp>
      <p:sp>
        <p:nvSpPr>
          <p:cNvPr id="8" name="Ромб 7"/>
          <p:cNvSpPr/>
          <p:nvPr>
            <p:custDataLst>
              <p:tags r:id="rId7"/>
            </p:custDataLst>
          </p:nvPr>
        </p:nvSpPr>
        <p:spPr>
          <a:xfrm>
            <a:off x="4583113" y="571500"/>
            <a:ext cx="3959225" cy="2700338"/>
          </a:xfrm>
          <a:prstGeom prst="diamond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u="sng" dirty="0">
                <a:solidFill>
                  <a:prstClr val="black"/>
                </a:solidFill>
              </a:rPr>
              <a:t>2. Мотивация и человек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Защита права собственности на ноу-хау и на доход от ноу-хау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 Истории успеха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Информационная и образовательная поддержка </a:t>
            </a:r>
            <a:r>
              <a:rPr lang="ru-RU" sz="900" dirty="0" err="1">
                <a:solidFill>
                  <a:prstClr val="black"/>
                </a:solidFill>
              </a:rPr>
              <a:t>инноваторов</a:t>
            </a:r>
            <a:endParaRPr lang="ru-RU" sz="9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Курирование инноваций в малом бизнесе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Пропаганда инноваций в качестве общественных ценностей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  и др.</a:t>
            </a:r>
          </a:p>
        </p:txBody>
      </p:sp>
      <p:sp>
        <p:nvSpPr>
          <p:cNvPr id="9" name="Ромб 8"/>
          <p:cNvSpPr/>
          <p:nvPr>
            <p:custDataLst>
              <p:tags r:id="rId8"/>
            </p:custDataLst>
          </p:nvPr>
        </p:nvSpPr>
        <p:spPr>
          <a:xfrm>
            <a:off x="2590800" y="1952625"/>
            <a:ext cx="3959225" cy="2700338"/>
          </a:xfrm>
          <a:prstGeom prst="diamond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u="sng" dirty="0">
                <a:solidFill>
                  <a:prstClr val="black"/>
                </a:solidFill>
              </a:rPr>
              <a:t>3. Долгосрочные правила игры</a:t>
            </a:r>
          </a:p>
          <a:p>
            <a:pPr algn="ctr">
              <a:defRPr/>
            </a:pPr>
            <a:endParaRPr lang="ru-RU" sz="1100" b="1" u="sng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 для крупного бизнеса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для начинающих </a:t>
            </a:r>
            <a:r>
              <a:rPr lang="ru-RU" sz="900" dirty="0" err="1">
                <a:solidFill>
                  <a:prstClr val="black"/>
                </a:solidFill>
              </a:rPr>
              <a:t>инноваторов</a:t>
            </a:r>
            <a:endParaRPr lang="ru-RU" sz="9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для науки и образования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для </a:t>
            </a:r>
            <a:r>
              <a:rPr lang="ru-RU" sz="900" dirty="0" err="1">
                <a:solidFill>
                  <a:prstClr val="black"/>
                </a:solidFill>
              </a:rPr>
              <a:t>гос</a:t>
            </a:r>
            <a:r>
              <a:rPr lang="ru-RU" sz="900" dirty="0">
                <a:solidFill>
                  <a:prstClr val="black"/>
                </a:solidFill>
              </a:rPr>
              <a:t>. организаций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и др.</a:t>
            </a:r>
          </a:p>
        </p:txBody>
      </p:sp>
      <p:sp>
        <p:nvSpPr>
          <p:cNvPr id="10" name="Ромб 9"/>
          <p:cNvSpPr/>
          <p:nvPr>
            <p:custDataLst>
              <p:tags r:id="rId9"/>
            </p:custDataLst>
          </p:nvPr>
        </p:nvSpPr>
        <p:spPr>
          <a:xfrm>
            <a:off x="571500" y="3305175"/>
            <a:ext cx="3959225" cy="2700338"/>
          </a:xfrm>
          <a:prstGeom prst="diamond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050" b="1" u="sng" dirty="0">
                <a:solidFill>
                  <a:prstClr val="black"/>
                </a:solidFill>
              </a:rPr>
              <a:t>4. Подкрепленный </a:t>
            </a:r>
          </a:p>
          <a:p>
            <a:pPr algn="ctr">
              <a:defRPr/>
            </a:pPr>
            <a:r>
              <a:rPr lang="ru-RU" sz="1050" b="1" u="sng" dirty="0">
                <a:solidFill>
                  <a:prstClr val="black"/>
                </a:solidFill>
              </a:rPr>
              <a:t>спрос на модернизацию </a:t>
            </a:r>
          </a:p>
          <a:p>
            <a:pPr algn="ctr">
              <a:defRPr/>
            </a:pPr>
            <a:r>
              <a:rPr lang="ru-RU" sz="1050" b="1" u="sng" dirty="0">
                <a:solidFill>
                  <a:prstClr val="black"/>
                </a:solidFill>
              </a:rPr>
              <a:t>(а не только запрос):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900" dirty="0">
                <a:solidFill>
                  <a:prstClr val="black"/>
                </a:solidFill>
              </a:rPr>
              <a:t>Устранение инновационной малограмотности населения, </a:t>
            </a:r>
            <a:r>
              <a:rPr lang="ru-RU" sz="900" dirty="0" err="1">
                <a:solidFill>
                  <a:prstClr val="black"/>
                </a:solidFill>
              </a:rPr>
              <a:t>бизнес-среды</a:t>
            </a:r>
            <a:r>
              <a:rPr lang="ru-RU" sz="900" dirty="0">
                <a:solidFill>
                  <a:prstClr val="black"/>
                </a:solidFill>
              </a:rPr>
              <a:t>, </a:t>
            </a:r>
            <a:r>
              <a:rPr lang="ru-RU" sz="900" dirty="0" err="1">
                <a:solidFill>
                  <a:prstClr val="black"/>
                </a:solidFill>
              </a:rPr>
              <a:t>гос</a:t>
            </a:r>
            <a:r>
              <a:rPr lang="ru-RU" sz="900" dirty="0">
                <a:solidFill>
                  <a:prstClr val="black"/>
                </a:solidFill>
              </a:rPr>
              <a:t>. учреждений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Стимулирование инноваций за счет норм, стандартов, субсидий, налогов и т.д.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Идентификация и устранение других барьеров между инновациями и потребителями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и др.</a:t>
            </a:r>
          </a:p>
        </p:txBody>
      </p:sp>
      <p:sp>
        <p:nvSpPr>
          <p:cNvPr id="11" name="Ромб 10"/>
          <p:cNvSpPr/>
          <p:nvPr>
            <p:custDataLst>
              <p:tags r:id="rId10"/>
            </p:custDataLst>
          </p:nvPr>
        </p:nvSpPr>
        <p:spPr>
          <a:xfrm>
            <a:off x="4602163" y="3314700"/>
            <a:ext cx="3959225" cy="2700338"/>
          </a:xfrm>
          <a:prstGeom prst="diamond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u="sng" dirty="0">
                <a:solidFill>
                  <a:prstClr val="black"/>
                </a:solidFill>
              </a:rPr>
              <a:t>5. Инфраструктура:</a:t>
            </a:r>
          </a:p>
          <a:p>
            <a:pPr algn="ctr">
              <a:defRPr/>
            </a:pPr>
            <a:endParaRPr lang="ru-RU" sz="1100" b="1" u="sng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Доступное финансирование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Наука и образование, ориентированные на инновации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Центры поддержки </a:t>
            </a:r>
            <a:r>
              <a:rPr lang="ru-RU" sz="900" dirty="0" err="1">
                <a:solidFill>
                  <a:prstClr val="black"/>
                </a:solidFill>
              </a:rPr>
              <a:t>инноваторов</a:t>
            </a:r>
            <a:endParaRPr lang="ru-RU" sz="9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prstClr val="black"/>
                </a:solidFill>
              </a:rPr>
              <a:t> и др.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635DA24-BA5A-48B4-BF79-0963816371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8647" y="6444044"/>
            <a:ext cx="404183" cy="369332"/>
            <a:chOff x="-8647" y="6237312"/>
            <a:chExt cx="404183" cy="36933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7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7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II. Текущая национальная инновационная система РФ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Место НИС РФ в мире</a:t>
            </a:r>
          </a:p>
          <a:p>
            <a:r>
              <a:rPr lang="ru-RU" dirty="0" err="1" smtClean="0"/>
              <a:t>Бенчмаркинг</a:t>
            </a:r>
            <a:r>
              <a:rPr lang="ru-RU" dirty="0" smtClean="0"/>
              <a:t> </a:t>
            </a:r>
            <a:r>
              <a:rPr lang="ru-RU" dirty="0"/>
              <a:t>НИС РФ со странами ОЭСР и БРИК</a:t>
            </a:r>
          </a:p>
          <a:p>
            <a:r>
              <a:rPr lang="ru-RU" dirty="0" smtClean="0"/>
              <a:t>Болевые </a:t>
            </a:r>
            <a:r>
              <a:rPr lang="ru-RU" dirty="0"/>
              <a:t>точки создания и внедрения инноваций в России</a:t>
            </a:r>
          </a:p>
          <a:p>
            <a:r>
              <a:rPr lang="ru-RU" dirty="0" smtClean="0"/>
              <a:t>4 </a:t>
            </a:r>
            <a:r>
              <a:rPr lang="ru-RU" dirty="0"/>
              <a:t>модели НИС (в </a:t>
            </a:r>
            <a:r>
              <a:rPr lang="ru-RU" dirty="0" err="1"/>
              <a:t>т.ч</a:t>
            </a:r>
            <a:r>
              <a:rPr lang="ru-RU" dirty="0"/>
              <a:t>. российская)</a:t>
            </a:r>
          </a:p>
          <a:p>
            <a:r>
              <a:rPr lang="ru-RU" dirty="0" smtClean="0"/>
              <a:t>SWOT-анализ </a:t>
            </a:r>
            <a:r>
              <a:rPr lang="ru-RU" dirty="0"/>
              <a:t>инновационной системы РФ</a:t>
            </a:r>
          </a:p>
          <a:p>
            <a:r>
              <a:rPr lang="ru-RU" dirty="0" smtClean="0"/>
              <a:t>Сроки </a:t>
            </a:r>
            <a:r>
              <a:rPr lang="ru-RU" dirty="0"/>
              <a:t>строительства НИС как фактор отставания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8647" y="6237312"/>
            <a:ext cx="404183" cy="369332"/>
            <a:chOff x="-8647" y="6237312"/>
            <a:chExt cx="404183" cy="36933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1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Изображение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1" y="5877272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34" name="Group 191"/>
          <p:cNvGrpSpPr>
            <a:grpSpLocks/>
          </p:cNvGrpSpPr>
          <p:nvPr/>
        </p:nvGrpSpPr>
        <p:grpSpPr bwMode="auto">
          <a:xfrm>
            <a:off x="0" y="773113"/>
            <a:ext cx="8326438" cy="3963987"/>
            <a:chOff x="0" y="626"/>
            <a:chExt cx="5245" cy="2434"/>
          </a:xfrm>
        </p:grpSpPr>
        <p:sp>
          <p:nvSpPr>
            <p:cNvPr id="44040" name="Rectangle 5"/>
            <p:cNvSpPr>
              <a:spLocks noChangeArrowheads="1"/>
            </p:cNvSpPr>
            <p:nvPr/>
          </p:nvSpPr>
          <p:spPr bwMode="auto">
            <a:xfrm>
              <a:off x="0" y="1098"/>
              <a:ext cx="11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41" name="Rectangle 150"/>
            <p:cNvSpPr>
              <a:spLocks noChangeArrowheads="1"/>
            </p:cNvSpPr>
            <p:nvPr/>
          </p:nvSpPr>
          <p:spPr bwMode="auto">
            <a:xfrm rot="-5400000">
              <a:off x="267" y="2590"/>
              <a:ext cx="22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Россия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2" name="Rectangle 151"/>
            <p:cNvSpPr>
              <a:spLocks noChangeArrowheads="1"/>
            </p:cNvSpPr>
            <p:nvPr/>
          </p:nvSpPr>
          <p:spPr bwMode="auto">
            <a:xfrm rot="-5400000">
              <a:off x="428" y="2588"/>
              <a:ext cx="2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Латвия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3" name="Rectangle 152"/>
            <p:cNvSpPr>
              <a:spLocks noChangeArrowheads="1"/>
            </p:cNvSpPr>
            <p:nvPr/>
          </p:nvSpPr>
          <p:spPr bwMode="auto">
            <a:xfrm rot="-5400000">
              <a:off x="574" y="2609"/>
              <a:ext cx="27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Венгрия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4" name="Rectangle 153"/>
            <p:cNvSpPr>
              <a:spLocks noChangeArrowheads="1"/>
            </p:cNvSpPr>
            <p:nvPr/>
          </p:nvSpPr>
          <p:spPr bwMode="auto">
            <a:xfrm rot="-5400000">
              <a:off x="725" y="2623"/>
              <a:ext cx="3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Румыния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5" name="Rectangle 154"/>
            <p:cNvSpPr>
              <a:spLocks noChangeArrowheads="1"/>
            </p:cNvSpPr>
            <p:nvPr/>
          </p:nvSpPr>
          <p:spPr bwMode="auto">
            <a:xfrm rot="-5400000">
              <a:off x="888" y="2623"/>
              <a:ext cx="3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Болгария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6" name="Rectangle 155"/>
            <p:cNvSpPr>
              <a:spLocks noChangeArrowheads="1"/>
            </p:cNvSpPr>
            <p:nvPr/>
          </p:nvSpPr>
          <p:spPr bwMode="auto">
            <a:xfrm rot="-5400000">
              <a:off x="1074" y="2600"/>
              <a:ext cx="26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Польша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7" name="Rectangle 156"/>
            <p:cNvSpPr>
              <a:spLocks noChangeArrowheads="1"/>
            </p:cNvSpPr>
            <p:nvPr/>
          </p:nvSpPr>
          <p:spPr bwMode="auto">
            <a:xfrm rot="-5400000">
              <a:off x="1280" y="2571"/>
              <a:ext cx="19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Литва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8" name="Rectangle 157"/>
            <p:cNvSpPr>
              <a:spLocks noChangeArrowheads="1"/>
            </p:cNvSpPr>
            <p:nvPr/>
          </p:nvSpPr>
          <p:spPr bwMode="auto">
            <a:xfrm rot="-5400000">
              <a:off x="1385" y="2625"/>
              <a:ext cx="31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Словакия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9" name="Rectangle 158"/>
            <p:cNvSpPr>
              <a:spLocks noChangeArrowheads="1"/>
            </p:cNvSpPr>
            <p:nvPr/>
          </p:nvSpPr>
          <p:spPr bwMode="auto">
            <a:xfrm rot="-5400000">
              <a:off x="1590" y="2586"/>
              <a:ext cx="23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Турция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0" name="Rectangle 159"/>
            <p:cNvSpPr>
              <a:spLocks noChangeArrowheads="1"/>
            </p:cNvSpPr>
            <p:nvPr/>
          </p:nvSpPr>
          <p:spPr bwMode="auto">
            <a:xfrm rot="-5400000">
              <a:off x="1777" y="2571"/>
              <a:ext cx="1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Чехия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1" name="Rectangle 160"/>
            <p:cNvSpPr>
              <a:spLocks noChangeArrowheads="1"/>
            </p:cNvSpPr>
            <p:nvPr/>
          </p:nvSpPr>
          <p:spPr bwMode="auto">
            <a:xfrm rot="-5400000">
              <a:off x="1888" y="2611"/>
              <a:ext cx="2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Испания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2" name="Rectangle 161"/>
            <p:cNvSpPr>
              <a:spLocks noChangeArrowheads="1"/>
            </p:cNvSpPr>
            <p:nvPr/>
          </p:nvSpPr>
          <p:spPr bwMode="auto">
            <a:xfrm rot="-5400000">
              <a:off x="2077" y="2587"/>
              <a:ext cx="23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Италия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3" name="Rectangle 162"/>
            <p:cNvSpPr>
              <a:spLocks noChangeArrowheads="1"/>
            </p:cNvSpPr>
            <p:nvPr/>
          </p:nvSpPr>
          <p:spPr bwMode="auto">
            <a:xfrm rot="-5400000">
              <a:off x="2208" y="2623"/>
              <a:ext cx="30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Хорватия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4" name="Rectangle 163"/>
            <p:cNvSpPr>
              <a:spLocks noChangeArrowheads="1"/>
            </p:cNvSpPr>
            <p:nvPr/>
          </p:nvSpPr>
          <p:spPr bwMode="auto">
            <a:xfrm rot="-5400000">
              <a:off x="2409" y="2588"/>
              <a:ext cx="2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Греция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5" name="Rectangle 164"/>
            <p:cNvSpPr>
              <a:spLocks noChangeArrowheads="1"/>
            </p:cNvSpPr>
            <p:nvPr/>
          </p:nvSpPr>
          <p:spPr bwMode="auto">
            <a:xfrm rot="-5400000">
              <a:off x="2569" y="2590"/>
              <a:ext cx="2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Мальта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6" name="Rectangle 165"/>
            <p:cNvSpPr>
              <a:spLocks noChangeArrowheads="1"/>
            </p:cNvSpPr>
            <p:nvPr/>
          </p:nvSpPr>
          <p:spPr bwMode="auto">
            <a:xfrm rot="-5400000">
              <a:off x="2659" y="2650"/>
              <a:ext cx="38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Португалия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7" name="Rectangle 166"/>
            <p:cNvSpPr>
              <a:spLocks noChangeArrowheads="1"/>
            </p:cNvSpPr>
            <p:nvPr/>
          </p:nvSpPr>
          <p:spPr bwMode="auto">
            <a:xfrm rot="-5400000">
              <a:off x="2857" y="2626"/>
              <a:ext cx="31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Норвегия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8" name="Rectangle 167"/>
            <p:cNvSpPr>
              <a:spLocks noChangeArrowheads="1"/>
            </p:cNvSpPr>
            <p:nvPr/>
          </p:nvSpPr>
          <p:spPr bwMode="auto">
            <a:xfrm rot="-5400000">
              <a:off x="3018" y="2626"/>
              <a:ext cx="32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Словения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9" name="Rectangle 168"/>
            <p:cNvSpPr>
              <a:spLocks noChangeArrowheads="1"/>
            </p:cNvSpPr>
            <p:nvPr/>
          </p:nvSpPr>
          <p:spPr bwMode="auto">
            <a:xfrm rot="-5400000">
              <a:off x="3128" y="2668"/>
              <a:ext cx="4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Нидерланды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0" name="Rectangle 169"/>
            <p:cNvSpPr>
              <a:spLocks noChangeArrowheads="1"/>
            </p:cNvSpPr>
            <p:nvPr/>
          </p:nvSpPr>
          <p:spPr bwMode="auto">
            <a:xfrm rot="-5400000">
              <a:off x="3233" y="2732"/>
              <a:ext cx="5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Великобритания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1" name="Rectangle 170"/>
            <p:cNvSpPr>
              <a:spLocks noChangeArrowheads="1"/>
            </p:cNvSpPr>
            <p:nvPr/>
          </p:nvSpPr>
          <p:spPr bwMode="auto">
            <a:xfrm rot="-5400000">
              <a:off x="3586" y="2557"/>
              <a:ext cx="1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Кипр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2" name="Rectangle 171"/>
            <p:cNvSpPr>
              <a:spLocks noChangeArrowheads="1"/>
            </p:cNvSpPr>
            <p:nvPr/>
          </p:nvSpPr>
          <p:spPr bwMode="auto">
            <a:xfrm rot="-5400000">
              <a:off x="3628" y="2667"/>
              <a:ext cx="41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Люксембург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3" name="Rectangle 172"/>
            <p:cNvSpPr>
              <a:spLocks noChangeArrowheads="1"/>
            </p:cNvSpPr>
            <p:nvPr/>
          </p:nvSpPr>
          <p:spPr bwMode="auto">
            <a:xfrm rot="-5400000">
              <a:off x="3869" y="2605"/>
              <a:ext cx="2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Швеция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4" name="Rectangle 173"/>
            <p:cNvSpPr>
              <a:spLocks noChangeArrowheads="1"/>
            </p:cNvSpPr>
            <p:nvPr/>
          </p:nvSpPr>
          <p:spPr bwMode="auto">
            <a:xfrm rot="-5400000">
              <a:off x="4033" y="2606"/>
              <a:ext cx="26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Австрия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5" name="Rectangle 174"/>
            <p:cNvSpPr>
              <a:spLocks noChangeArrowheads="1"/>
            </p:cNvSpPr>
            <p:nvPr/>
          </p:nvSpPr>
          <p:spPr bwMode="auto">
            <a:xfrm rot="-5400000">
              <a:off x="4197" y="2607"/>
              <a:ext cx="27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Эстония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6" name="Rectangle 175"/>
            <p:cNvSpPr>
              <a:spLocks noChangeArrowheads="1"/>
            </p:cNvSpPr>
            <p:nvPr/>
          </p:nvSpPr>
          <p:spPr bwMode="auto">
            <a:xfrm rot="-5400000">
              <a:off x="4295" y="2651"/>
              <a:ext cx="3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Финляндия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7" name="Rectangle 176"/>
            <p:cNvSpPr>
              <a:spLocks noChangeArrowheads="1"/>
            </p:cNvSpPr>
            <p:nvPr/>
          </p:nvSpPr>
          <p:spPr bwMode="auto">
            <a:xfrm rot="-5400000">
              <a:off x="4548" y="2577"/>
              <a:ext cx="2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Дания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8" name="Rectangle 177"/>
            <p:cNvSpPr>
              <a:spLocks noChangeArrowheads="1"/>
            </p:cNvSpPr>
            <p:nvPr/>
          </p:nvSpPr>
          <p:spPr bwMode="auto">
            <a:xfrm rot="-5400000">
              <a:off x="4650" y="2629"/>
              <a:ext cx="3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Ирландия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9" name="Rectangle 178"/>
            <p:cNvSpPr>
              <a:spLocks noChangeArrowheads="1"/>
            </p:cNvSpPr>
            <p:nvPr/>
          </p:nvSpPr>
          <p:spPr bwMode="auto">
            <a:xfrm rot="-5400000">
              <a:off x="4850" y="2603"/>
              <a:ext cx="2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Бельгия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0" name="Rectangle 179"/>
            <p:cNvSpPr>
              <a:spLocks noChangeArrowheads="1"/>
            </p:cNvSpPr>
            <p:nvPr/>
          </p:nvSpPr>
          <p:spPr bwMode="auto">
            <a:xfrm rot="-5400000">
              <a:off x="4988" y="2633"/>
              <a:ext cx="32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smtClean="0">
                  <a:solidFill>
                    <a:srgbClr val="000000"/>
                  </a:solidFill>
                  <a:cs typeface="Arial" charset="0"/>
                </a:rPr>
                <a:t>Германия</a:t>
              </a:r>
              <a:endParaRPr lang="ru-RU" sz="20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1" name="Rectangle 9"/>
            <p:cNvSpPr>
              <a:spLocks noChangeArrowheads="1"/>
            </p:cNvSpPr>
            <p:nvPr/>
          </p:nvSpPr>
          <p:spPr bwMode="auto">
            <a:xfrm>
              <a:off x="341" y="2279"/>
              <a:ext cx="104" cy="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2" name="Rectangle 10"/>
            <p:cNvSpPr>
              <a:spLocks noChangeArrowheads="1"/>
            </p:cNvSpPr>
            <p:nvPr/>
          </p:nvSpPr>
          <p:spPr bwMode="auto">
            <a:xfrm>
              <a:off x="341" y="2279"/>
              <a:ext cx="104" cy="2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3" name="Rectangle 11"/>
            <p:cNvSpPr>
              <a:spLocks noChangeArrowheads="1"/>
            </p:cNvSpPr>
            <p:nvPr/>
          </p:nvSpPr>
          <p:spPr bwMode="auto">
            <a:xfrm>
              <a:off x="507" y="2168"/>
              <a:ext cx="104" cy="32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4" name="Rectangle 12"/>
            <p:cNvSpPr>
              <a:spLocks noChangeArrowheads="1"/>
            </p:cNvSpPr>
            <p:nvPr/>
          </p:nvSpPr>
          <p:spPr bwMode="auto">
            <a:xfrm>
              <a:off x="507" y="2168"/>
              <a:ext cx="104" cy="325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5" name="Rectangle 13"/>
            <p:cNvSpPr>
              <a:spLocks noChangeArrowheads="1"/>
            </p:cNvSpPr>
            <p:nvPr/>
          </p:nvSpPr>
          <p:spPr bwMode="auto">
            <a:xfrm>
              <a:off x="672" y="2023"/>
              <a:ext cx="96" cy="47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6" name="Rectangle 14"/>
            <p:cNvSpPr>
              <a:spLocks noChangeArrowheads="1"/>
            </p:cNvSpPr>
            <p:nvPr/>
          </p:nvSpPr>
          <p:spPr bwMode="auto">
            <a:xfrm>
              <a:off x="672" y="2023"/>
              <a:ext cx="96" cy="47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7" name="Rectangle 15"/>
            <p:cNvSpPr>
              <a:spLocks noChangeArrowheads="1"/>
            </p:cNvSpPr>
            <p:nvPr/>
          </p:nvSpPr>
          <p:spPr bwMode="auto">
            <a:xfrm>
              <a:off x="828" y="2006"/>
              <a:ext cx="106" cy="48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8" name="Rectangle 16"/>
            <p:cNvSpPr>
              <a:spLocks noChangeArrowheads="1"/>
            </p:cNvSpPr>
            <p:nvPr/>
          </p:nvSpPr>
          <p:spPr bwMode="auto">
            <a:xfrm>
              <a:off x="828" y="2006"/>
              <a:ext cx="106" cy="48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9" name="Rectangle 17"/>
            <p:cNvSpPr>
              <a:spLocks noChangeArrowheads="1"/>
            </p:cNvSpPr>
            <p:nvPr/>
          </p:nvSpPr>
          <p:spPr bwMode="auto">
            <a:xfrm>
              <a:off x="994" y="1963"/>
              <a:ext cx="105" cy="53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0" name="Rectangle 18"/>
            <p:cNvSpPr>
              <a:spLocks noChangeArrowheads="1"/>
            </p:cNvSpPr>
            <p:nvPr/>
          </p:nvSpPr>
          <p:spPr bwMode="auto">
            <a:xfrm>
              <a:off x="994" y="1963"/>
              <a:ext cx="105" cy="53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1" name="Rectangle 19"/>
            <p:cNvSpPr>
              <a:spLocks noChangeArrowheads="1"/>
            </p:cNvSpPr>
            <p:nvPr/>
          </p:nvSpPr>
          <p:spPr bwMode="auto">
            <a:xfrm>
              <a:off x="1161" y="1963"/>
              <a:ext cx="104" cy="53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2" name="Rectangle 20"/>
            <p:cNvSpPr>
              <a:spLocks noChangeArrowheads="1"/>
            </p:cNvSpPr>
            <p:nvPr/>
          </p:nvSpPr>
          <p:spPr bwMode="auto">
            <a:xfrm>
              <a:off x="1161" y="1963"/>
              <a:ext cx="104" cy="53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3" name="Rectangle 21"/>
            <p:cNvSpPr>
              <a:spLocks noChangeArrowheads="1"/>
            </p:cNvSpPr>
            <p:nvPr/>
          </p:nvSpPr>
          <p:spPr bwMode="auto">
            <a:xfrm>
              <a:off x="1326" y="1903"/>
              <a:ext cx="105" cy="59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4" name="Rectangle 22"/>
            <p:cNvSpPr>
              <a:spLocks noChangeArrowheads="1"/>
            </p:cNvSpPr>
            <p:nvPr/>
          </p:nvSpPr>
          <p:spPr bwMode="auto">
            <a:xfrm>
              <a:off x="1326" y="1903"/>
              <a:ext cx="105" cy="59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5" name="Rectangle 23"/>
            <p:cNvSpPr>
              <a:spLocks noChangeArrowheads="1"/>
            </p:cNvSpPr>
            <p:nvPr/>
          </p:nvSpPr>
          <p:spPr bwMode="auto">
            <a:xfrm>
              <a:off x="1492" y="1903"/>
              <a:ext cx="95" cy="59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6" name="Rectangle 24"/>
            <p:cNvSpPr>
              <a:spLocks noChangeArrowheads="1"/>
            </p:cNvSpPr>
            <p:nvPr/>
          </p:nvSpPr>
          <p:spPr bwMode="auto">
            <a:xfrm>
              <a:off x="1492" y="1903"/>
              <a:ext cx="95" cy="59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7" name="Rectangle 25"/>
            <p:cNvSpPr>
              <a:spLocks noChangeArrowheads="1"/>
            </p:cNvSpPr>
            <p:nvPr/>
          </p:nvSpPr>
          <p:spPr bwMode="auto">
            <a:xfrm>
              <a:off x="1649" y="1716"/>
              <a:ext cx="104" cy="77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8" name="Rectangle 26"/>
            <p:cNvSpPr>
              <a:spLocks noChangeArrowheads="1"/>
            </p:cNvSpPr>
            <p:nvPr/>
          </p:nvSpPr>
          <p:spPr bwMode="auto">
            <a:xfrm>
              <a:off x="1649" y="1716"/>
              <a:ext cx="104" cy="77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9" name="Rectangle 27"/>
            <p:cNvSpPr>
              <a:spLocks noChangeArrowheads="1"/>
            </p:cNvSpPr>
            <p:nvPr/>
          </p:nvSpPr>
          <p:spPr bwMode="auto">
            <a:xfrm>
              <a:off x="1814" y="1682"/>
              <a:ext cx="105" cy="81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0" name="Rectangle 28"/>
            <p:cNvSpPr>
              <a:spLocks noChangeArrowheads="1"/>
            </p:cNvSpPr>
            <p:nvPr/>
          </p:nvSpPr>
          <p:spPr bwMode="auto">
            <a:xfrm>
              <a:off x="1814" y="1682"/>
              <a:ext cx="105" cy="811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1" name="Rectangle 29"/>
            <p:cNvSpPr>
              <a:spLocks noChangeArrowheads="1"/>
            </p:cNvSpPr>
            <p:nvPr/>
          </p:nvSpPr>
          <p:spPr bwMode="auto">
            <a:xfrm>
              <a:off x="1980" y="1674"/>
              <a:ext cx="104" cy="819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2" name="Rectangle 30"/>
            <p:cNvSpPr>
              <a:spLocks noChangeArrowheads="1"/>
            </p:cNvSpPr>
            <p:nvPr/>
          </p:nvSpPr>
          <p:spPr bwMode="auto">
            <a:xfrm>
              <a:off x="1980" y="1674"/>
              <a:ext cx="104" cy="819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3" name="Rectangle 31"/>
            <p:cNvSpPr>
              <a:spLocks noChangeArrowheads="1"/>
            </p:cNvSpPr>
            <p:nvPr/>
          </p:nvSpPr>
          <p:spPr bwMode="auto">
            <a:xfrm>
              <a:off x="2145" y="1674"/>
              <a:ext cx="105" cy="819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4" name="Rectangle 32"/>
            <p:cNvSpPr>
              <a:spLocks noChangeArrowheads="1"/>
            </p:cNvSpPr>
            <p:nvPr/>
          </p:nvSpPr>
          <p:spPr bwMode="auto">
            <a:xfrm>
              <a:off x="2145" y="1674"/>
              <a:ext cx="105" cy="819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5" name="Rectangle 33"/>
            <p:cNvSpPr>
              <a:spLocks noChangeArrowheads="1"/>
            </p:cNvSpPr>
            <p:nvPr/>
          </p:nvSpPr>
          <p:spPr bwMode="auto">
            <a:xfrm>
              <a:off x="2311" y="1665"/>
              <a:ext cx="96" cy="82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6" name="Rectangle 34"/>
            <p:cNvSpPr>
              <a:spLocks noChangeArrowheads="1"/>
            </p:cNvSpPr>
            <p:nvPr/>
          </p:nvSpPr>
          <p:spPr bwMode="auto">
            <a:xfrm>
              <a:off x="2311" y="1665"/>
              <a:ext cx="96" cy="828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7" name="Rectangle 35"/>
            <p:cNvSpPr>
              <a:spLocks noChangeArrowheads="1"/>
            </p:cNvSpPr>
            <p:nvPr/>
          </p:nvSpPr>
          <p:spPr bwMode="auto">
            <a:xfrm>
              <a:off x="2467" y="1656"/>
              <a:ext cx="106" cy="83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8" name="Rectangle 36"/>
            <p:cNvSpPr>
              <a:spLocks noChangeArrowheads="1"/>
            </p:cNvSpPr>
            <p:nvPr/>
          </p:nvSpPr>
          <p:spPr bwMode="auto">
            <a:xfrm>
              <a:off x="2467" y="1656"/>
              <a:ext cx="106" cy="83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9" name="Rectangle 37"/>
            <p:cNvSpPr>
              <a:spLocks noChangeArrowheads="1"/>
            </p:cNvSpPr>
            <p:nvPr/>
          </p:nvSpPr>
          <p:spPr bwMode="auto">
            <a:xfrm>
              <a:off x="2633" y="1656"/>
              <a:ext cx="105" cy="83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0" name="Rectangle 38"/>
            <p:cNvSpPr>
              <a:spLocks noChangeArrowheads="1"/>
            </p:cNvSpPr>
            <p:nvPr/>
          </p:nvSpPr>
          <p:spPr bwMode="auto">
            <a:xfrm>
              <a:off x="2633" y="1656"/>
              <a:ext cx="105" cy="83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1" name="Rectangle 39"/>
            <p:cNvSpPr>
              <a:spLocks noChangeArrowheads="1"/>
            </p:cNvSpPr>
            <p:nvPr/>
          </p:nvSpPr>
          <p:spPr bwMode="auto">
            <a:xfrm>
              <a:off x="2798" y="1596"/>
              <a:ext cx="106" cy="89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2" name="Rectangle 40"/>
            <p:cNvSpPr>
              <a:spLocks noChangeArrowheads="1"/>
            </p:cNvSpPr>
            <p:nvPr/>
          </p:nvSpPr>
          <p:spPr bwMode="auto">
            <a:xfrm>
              <a:off x="2798" y="1596"/>
              <a:ext cx="106" cy="89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3" name="Rectangle 41"/>
            <p:cNvSpPr>
              <a:spLocks noChangeArrowheads="1"/>
            </p:cNvSpPr>
            <p:nvPr/>
          </p:nvSpPr>
          <p:spPr bwMode="auto">
            <a:xfrm>
              <a:off x="2964" y="1587"/>
              <a:ext cx="105" cy="90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4" name="Rectangle 42"/>
            <p:cNvSpPr>
              <a:spLocks noChangeArrowheads="1"/>
            </p:cNvSpPr>
            <p:nvPr/>
          </p:nvSpPr>
          <p:spPr bwMode="auto">
            <a:xfrm>
              <a:off x="2964" y="1587"/>
              <a:ext cx="105" cy="906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5" name="Rectangle 43"/>
            <p:cNvSpPr>
              <a:spLocks noChangeArrowheads="1"/>
            </p:cNvSpPr>
            <p:nvPr/>
          </p:nvSpPr>
          <p:spPr bwMode="auto">
            <a:xfrm>
              <a:off x="3129" y="1587"/>
              <a:ext cx="97" cy="90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6" name="Rectangle 44"/>
            <p:cNvSpPr>
              <a:spLocks noChangeArrowheads="1"/>
            </p:cNvSpPr>
            <p:nvPr/>
          </p:nvSpPr>
          <p:spPr bwMode="auto">
            <a:xfrm>
              <a:off x="3129" y="1587"/>
              <a:ext cx="97" cy="906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7" name="Rectangle 45"/>
            <p:cNvSpPr>
              <a:spLocks noChangeArrowheads="1"/>
            </p:cNvSpPr>
            <p:nvPr/>
          </p:nvSpPr>
          <p:spPr bwMode="auto">
            <a:xfrm>
              <a:off x="3287" y="1562"/>
              <a:ext cx="104" cy="93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8" name="Rectangle 46"/>
            <p:cNvSpPr>
              <a:spLocks noChangeArrowheads="1"/>
            </p:cNvSpPr>
            <p:nvPr/>
          </p:nvSpPr>
          <p:spPr bwMode="auto">
            <a:xfrm>
              <a:off x="3287" y="1562"/>
              <a:ext cx="104" cy="931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9" name="Rectangle 47"/>
            <p:cNvSpPr>
              <a:spLocks noChangeArrowheads="1"/>
            </p:cNvSpPr>
            <p:nvPr/>
          </p:nvSpPr>
          <p:spPr bwMode="auto">
            <a:xfrm>
              <a:off x="3452" y="1528"/>
              <a:ext cx="105" cy="96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0" name="Rectangle 48"/>
            <p:cNvSpPr>
              <a:spLocks noChangeArrowheads="1"/>
            </p:cNvSpPr>
            <p:nvPr/>
          </p:nvSpPr>
          <p:spPr bwMode="auto">
            <a:xfrm>
              <a:off x="3452" y="1528"/>
              <a:ext cx="105" cy="965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1" name="Rectangle 49"/>
            <p:cNvSpPr>
              <a:spLocks noChangeArrowheads="1"/>
            </p:cNvSpPr>
            <p:nvPr/>
          </p:nvSpPr>
          <p:spPr bwMode="auto">
            <a:xfrm>
              <a:off x="3618" y="1469"/>
              <a:ext cx="104" cy="10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2" name="Rectangle 50"/>
            <p:cNvSpPr>
              <a:spLocks noChangeArrowheads="1"/>
            </p:cNvSpPr>
            <p:nvPr/>
          </p:nvSpPr>
          <p:spPr bwMode="auto">
            <a:xfrm>
              <a:off x="3618" y="1469"/>
              <a:ext cx="104" cy="1024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3" name="Rectangle 51"/>
            <p:cNvSpPr>
              <a:spLocks noChangeArrowheads="1"/>
            </p:cNvSpPr>
            <p:nvPr/>
          </p:nvSpPr>
          <p:spPr bwMode="auto">
            <a:xfrm>
              <a:off x="3784" y="1373"/>
              <a:ext cx="105" cy="11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4" name="Rectangle 52"/>
            <p:cNvSpPr>
              <a:spLocks noChangeArrowheads="1"/>
            </p:cNvSpPr>
            <p:nvPr/>
          </p:nvSpPr>
          <p:spPr bwMode="auto">
            <a:xfrm>
              <a:off x="3784" y="1373"/>
              <a:ext cx="105" cy="112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5" name="Rectangle 53"/>
            <p:cNvSpPr>
              <a:spLocks noChangeArrowheads="1"/>
            </p:cNvSpPr>
            <p:nvPr/>
          </p:nvSpPr>
          <p:spPr bwMode="auto">
            <a:xfrm>
              <a:off x="3950" y="1366"/>
              <a:ext cx="95" cy="112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6" name="Rectangle 54"/>
            <p:cNvSpPr>
              <a:spLocks noChangeArrowheads="1"/>
            </p:cNvSpPr>
            <p:nvPr/>
          </p:nvSpPr>
          <p:spPr bwMode="auto">
            <a:xfrm>
              <a:off x="3950" y="1366"/>
              <a:ext cx="95" cy="112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7" name="Rectangle 55"/>
            <p:cNvSpPr>
              <a:spLocks noChangeArrowheads="1"/>
            </p:cNvSpPr>
            <p:nvPr/>
          </p:nvSpPr>
          <p:spPr bwMode="auto">
            <a:xfrm>
              <a:off x="4106" y="1323"/>
              <a:ext cx="106" cy="117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8" name="Rectangle 56"/>
            <p:cNvSpPr>
              <a:spLocks noChangeArrowheads="1"/>
            </p:cNvSpPr>
            <p:nvPr/>
          </p:nvSpPr>
          <p:spPr bwMode="auto">
            <a:xfrm>
              <a:off x="4106" y="1323"/>
              <a:ext cx="106" cy="117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9" name="Rectangle 57"/>
            <p:cNvSpPr>
              <a:spLocks noChangeArrowheads="1"/>
            </p:cNvSpPr>
            <p:nvPr/>
          </p:nvSpPr>
          <p:spPr bwMode="auto">
            <a:xfrm>
              <a:off x="4272" y="1280"/>
              <a:ext cx="105" cy="121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0" name="Rectangle 58"/>
            <p:cNvSpPr>
              <a:spLocks noChangeArrowheads="1"/>
            </p:cNvSpPr>
            <p:nvPr/>
          </p:nvSpPr>
          <p:spPr bwMode="auto">
            <a:xfrm>
              <a:off x="4272" y="1280"/>
              <a:ext cx="105" cy="1213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1" name="Rectangle 59"/>
            <p:cNvSpPr>
              <a:spLocks noChangeArrowheads="1"/>
            </p:cNvSpPr>
            <p:nvPr/>
          </p:nvSpPr>
          <p:spPr bwMode="auto">
            <a:xfrm>
              <a:off x="4437" y="1272"/>
              <a:ext cx="106" cy="122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2" name="Rectangle 60"/>
            <p:cNvSpPr>
              <a:spLocks noChangeArrowheads="1"/>
            </p:cNvSpPr>
            <p:nvPr/>
          </p:nvSpPr>
          <p:spPr bwMode="auto">
            <a:xfrm>
              <a:off x="4437" y="1272"/>
              <a:ext cx="106" cy="1221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3" name="Rectangle 61"/>
            <p:cNvSpPr>
              <a:spLocks noChangeArrowheads="1"/>
            </p:cNvSpPr>
            <p:nvPr/>
          </p:nvSpPr>
          <p:spPr bwMode="auto">
            <a:xfrm>
              <a:off x="4603" y="1246"/>
              <a:ext cx="105" cy="124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4" name="Rectangle 62"/>
            <p:cNvSpPr>
              <a:spLocks noChangeArrowheads="1"/>
            </p:cNvSpPr>
            <p:nvPr/>
          </p:nvSpPr>
          <p:spPr bwMode="auto">
            <a:xfrm>
              <a:off x="4603" y="1246"/>
              <a:ext cx="105" cy="1247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5" name="Rectangle 63"/>
            <p:cNvSpPr>
              <a:spLocks noChangeArrowheads="1"/>
            </p:cNvSpPr>
            <p:nvPr/>
          </p:nvSpPr>
          <p:spPr bwMode="auto">
            <a:xfrm>
              <a:off x="4768" y="1238"/>
              <a:ext cx="96" cy="125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6" name="Rectangle 64"/>
            <p:cNvSpPr>
              <a:spLocks noChangeArrowheads="1"/>
            </p:cNvSpPr>
            <p:nvPr/>
          </p:nvSpPr>
          <p:spPr bwMode="auto">
            <a:xfrm>
              <a:off x="4768" y="1238"/>
              <a:ext cx="96" cy="1255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7" name="Rectangle 65"/>
            <p:cNvSpPr>
              <a:spLocks noChangeArrowheads="1"/>
            </p:cNvSpPr>
            <p:nvPr/>
          </p:nvSpPr>
          <p:spPr bwMode="auto">
            <a:xfrm>
              <a:off x="4926" y="1177"/>
              <a:ext cx="104" cy="13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8" name="Rectangle 66"/>
            <p:cNvSpPr>
              <a:spLocks noChangeArrowheads="1"/>
            </p:cNvSpPr>
            <p:nvPr/>
          </p:nvSpPr>
          <p:spPr bwMode="auto">
            <a:xfrm>
              <a:off x="4926" y="1177"/>
              <a:ext cx="104" cy="1316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9" name="Rectangle 67"/>
            <p:cNvSpPr>
              <a:spLocks noChangeArrowheads="1"/>
            </p:cNvSpPr>
            <p:nvPr/>
          </p:nvSpPr>
          <p:spPr bwMode="auto">
            <a:xfrm>
              <a:off x="5091" y="955"/>
              <a:ext cx="104" cy="153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30" name="Rectangle 68"/>
            <p:cNvSpPr>
              <a:spLocks noChangeArrowheads="1"/>
            </p:cNvSpPr>
            <p:nvPr/>
          </p:nvSpPr>
          <p:spPr bwMode="auto">
            <a:xfrm>
              <a:off x="5091" y="955"/>
              <a:ext cx="104" cy="1538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31" name="Line 69"/>
            <p:cNvSpPr>
              <a:spLocks noChangeShapeType="1"/>
            </p:cNvSpPr>
            <p:nvPr/>
          </p:nvSpPr>
          <p:spPr bwMode="auto">
            <a:xfrm>
              <a:off x="316" y="725"/>
              <a:ext cx="0" cy="17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2" name="Line 70"/>
            <p:cNvSpPr>
              <a:spLocks noChangeShapeType="1"/>
            </p:cNvSpPr>
            <p:nvPr/>
          </p:nvSpPr>
          <p:spPr bwMode="auto">
            <a:xfrm>
              <a:off x="289" y="2493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3" name="Line 71"/>
            <p:cNvSpPr>
              <a:spLocks noChangeShapeType="1"/>
            </p:cNvSpPr>
            <p:nvPr/>
          </p:nvSpPr>
          <p:spPr bwMode="auto">
            <a:xfrm>
              <a:off x="289" y="2271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4" name="Line 72"/>
            <p:cNvSpPr>
              <a:spLocks noChangeShapeType="1"/>
            </p:cNvSpPr>
            <p:nvPr/>
          </p:nvSpPr>
          <p:spPr bwMode="auto">
            <a:xfrm>
              <a:off x="289" y="2049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5" name="Line 73"/>
            <p:cNvSpPr>
              <a:spLocks noChangeShapeType="1"/>
            </p:cNvSpPr>
            <p:nvPr/>
          </p:nvSpPr>
          <p:spPr bwMode="auto">
            <a:xfrm>
              <a:off x="289" y="1827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6" name="Line 74"/>
            <p:cNvSpPr>
              <a:spLocks noChangeShapeType="1"/>
            </p:cNvSpPr>
            <p:nvPr/>
          </p:nvSpPr>
          <p:spPr bwMode="auto">
            <a:xfrm>
              <a:off x="289" y="1613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7" name="Line 75"/>
            <p:cNvSpPr>
              <a:spLocks noChangeShapeType="1"/>
            </p:cNvSpPr>
            <p:nvPr/>
          </p:nvSpPr>
          <p:spPr bwMode="auto">
            <a:xfrm>
              <a:off x="289" y="1391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8" name="Line 76"/>
            <p:cNvSpPr>
              <a:spLocks noChangeShapeType="1"/>
            </p:cNvSpPr>
            <p:nvPr/>
          </p:nvSpPr>
          <p:spPr bwMode="auto">
            <a:xfrm>
              <a:off x="289" y="1169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39" name="Line 77"/>
            <p:cNvSpPr>
              <a:spLocks noChangeShapeType="1"/>
            </p:cNvSpPr>
            <p:nvPr/>
          </p:nvSpPr>
          <p:spPr bwMode="auto">
            <a:xfrm>
              <a:off x="289" y="948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0" name="Line 78"/>
            <p:cNvSpPr>
              <a:spLocks noChangeShapeType="1"/>
            </p:cNvSpPr>
            <p:nvPr/>
          </p:nvSpPr>
          <p:spPr bwMode="auto">
            <a:xfrm>
              <a:off x="289" y="725"/>
              <a:ext cx="2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1" name="Line 79"/>
            <p:cNvSpPr>
              <a:spLocks noChangeShapeType="1"/>
            </p:cNvSpPr>
            <p:nvPr/>
          </p:nvSpPr>
          <p:spPr bwMode="auto">
            <a:xfrm>
              <a:off x="316" y="2493"/>
              <a:ext cx="49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2" name="Line 80"/>
            <p:cNvSpPr>
              <a:spLocks noChangeShapeType="1"/>
            </p:cNvSpPr>
            <p:nvPr/>
          </p:nvSpPr>
          <p:spPr bwMode="auto">
            <a:xfrm flipV="1">
              <a:off x="316" y="2493"/>
              <a:ext cx="0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3" name="Line 81"/>
            <p:cNvSpPr>
              <a:spLocks noChangeShapeType="1"/>
            </p:cNvSpPr>
            <p:nvPr/>
          </p:nvSpPr>
          <p:spPr bwMode="auto">
            <a:xfrm flipV="1">
              <a:off x="481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4" name="Line 82"/>
            <p:cNvSpPr>
              <a:spLocks noChangeShapeType="1"/>
            </p:cNvSpPr>
            <p:nvPr/>
          </p:nvSpPr>
          <p:spPr bwMode="auto">
            <a:xfrm flipV="1">
              <a:off x="647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5" name="Line 83"/>
            <p:cNvSpPr>
              <a:spLocks noChangeShapeType="1"/>
            </p:cNvSpPr>
            <p:nvPr/>
          </p:nvSpPr>
          <p:spPr bwMode="auto">
            <a:xfrm flipV="1">
              <a:off x="803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6" name="Line 84"/>
            <p:cNvSpPr>
              <a:spLocks noChangeShapeType="1"/>
            </p:cNvSpPr>
            <p:nvPr/>
          </p:nvSpPr>
          <p:spPr bwMode="auto">
            <a:xfrm flipV="1">
              <a:off x="968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7" name="Line 85"/>
            <p:cNvSpPr>
              <a:spLocks noChangeShapeType="1"/>
            </p:cNvSpPr>
            <p:nvPr/>
          </p:nvSpPr>
          <p:spPr bwMode="auto">
            <a:xfrm flipV="1">
              <a:off x="1134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8" name="Line 86"/>
            <p:cNvSpPr>
              <a:spLocks noChangeShapeType="1"/>
            </p:cNvSpPr>
            <p:nvPr/>
          </p:nvSpPr>
          <p:spPr bwMode="auto">
            <a:xfrm flipV="1">
              <a:off x="1299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49" name="Line 87"/>
            <p:cNvSpPr>
              <a:spLocks noChangeShapeType="1"/>
            </p:cNvSpPr>
            <p:nvPr/>
          </p:nvSpPr>
          <p:spPr bwMode="auto">
            <a:xfrm flipV="1">
              <a:off x="1465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0" name="Line 88"/>
            <p:cNvSpPr>
              <a:spLocks noChangeShapeType="1"/>
            </p:cNvSpPr>
            <p:nvPr/>
          </p:nvSpPr>
          <p:spPr bwMode="auto">
            <a:xfrm flipV="1">
              <a:off x="1622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1" name="Line 89"/>
            <p:cNvSpPr>
              <a:spLocks noChangeShapeType="1"/>
            </p:cNvSpPr>
            <p:nvPr/>
          </p:nvSpPr>
          <p:spPr bwMode="auto">
            <a:xfrm flipV="1">
              <a:off x="1788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2" name="Line 90"/>
            <p:cNvSpPr>
              <a:spLocks noChangeShapeType="1"/>
            </p:cNvSpPr>
            <p:nvPr/>
          </p:nvSpPr>
          <p:spPr bwMode="auto">
            <a:xfrm flipV="1">
              <a:off x="1953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3" name="Line 91"/>
            <p:cNvSpPr>
              <a:spLocks noChangeShapeType="1"/>
            </p:cNvSpPr>
            <p:nvPr/>
          </p:nvSpPr>
          <p:spPr bwMode="auto">
            <a:xfrm flipV="1">
              <a:off x="2119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4" name="Line 92"/>
            <p:cNvSpPr>
              <a:spLocks noChangeShapeType="1"/>
            </p:cNvSpPr>
            <p:nvPr/>
          </p:nvSpPr>
          <p:spPr bwMode="auto">
            <a:xfrm flipV="1">
              <a:off x="2285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5" name="Line 93"/>
            <p:cNvSpPr>
              <a:spLocks noChangeShapeType="1"/>
            </p:cNvSpPr>
            <p:nvPr/>
          </p:nvSpPr>
          <p:spPr bwMode="auto">
            <a:xfrm flipV="1">
              <a:off x="2441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6" name="Line 94"/>
            <p:cNvSpPr>
              <a:spLocks noChangeShapeType="1"/>
            </p:cNvSpPr>
            <p:nvPr/>
          </p:nvSpPr>
          <p:spPr bwMode="auto">
            <a:xfrm flipV="1">
              <a:off x="2607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7" name="Line 95"/>
            <p:cNvSpPr>
              <a:spLocks noChangeShapeType="1"/>
            </p:cNvSpPr>
            <p:nvPr/>
          </p:nvSpPr>
          <p:spPr bwMode="auto">
            <a:xfrm flipV="1">
              <a:off x="2773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8" name="Line 96"/>
            <p:cNvSpPr>
              <a:spLocks noChangeShapeType="1"/>
            </p:cNvSpPr>
            <p:nvPr/>
          </p:nvSpPr>
          <p:spPr bwMode="auto">
            <a:xfrm flipV="1">
              <a:off x="2938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59" name="Line 97"/>
            <p:cNvSpPr>
              <a:spLocks noChangeShapeType="1"/>
            </p:cNvSpPr>
            <p:nvPr/>
          </p:nvSpPr>
          <p:spPr bwMode="auto">
            <a:xfrm flipV="1">
              <a:off x="3104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0" name="Line 98"/>
            <p:cNvSpPr>
              <a:spLocks noChangeShapeType="1"/>
            </p:cNvSpPr>
            <p:nvPr/>
          </p:nvSpPr>
          <p:spPr bwMode="auto">
            <a:xfrm flipV="1">
              <a:off x="3261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1" name="Line 99"/>
            <p:cNvSpPr>
              <a:spLocks noChangeShapeType="1"/>
            </p:cNvSpPr>
            <p:nvPr/>
          </p:nvSpPr>
          <p:spPr bwMode="auto">
            <a:xfrm flipV="1">
              <a:off x="3427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2" name="Line 100"/>
            <p:cNvSpPr>
              <a:spLocks noChangeShapeType="1"/>
            </p:cNvSpPr>
            <p:nvPr/>
          </p:nvSpPr>
          <p:spPr bwMode="auto">
            <a:xfrm flipV="1">
              <a:off x="3592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3" name="Line 101"/>
            <p:cNvSpPr>
              <a:spLocks noChangeShapeType="1"/>
            </p:cNvSpPr>
            <p:nvPr/>
          </p:nvSpPr>
          <p:spPr bwMode="auto">
            <a:xfrm flipV="1">
              <a:off x="3758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4" name="Line 102"/>
            <p:cNvSpPr>
              <a:spLocks noChangeShapeType="1"/>
            </p:cNvSpPr>
            <p:nvPr/>
          </p:nvSpPr>
          <p:spPr bwMode="auto">
            <a:xfrm flipV="1">
              <a:off x="3923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5" name="Line 103"/>
            <p:cNvSpPr>
              <a:spLocks noChangeShapeType="1"/>
            </p:cNvSpPr>
            <p:nvPr/>
          </p:nvSpPr>
          <p:spPr bwMode="auto">
            <a:xfrm flipV="1">
              <a:off x="4080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6" name="Line 104"/>
            <p:cNvSpPr>
              <a:spLocks noChangeShapeType="1"/>
            </p:cNvSpPr>
            <p:nvPr/>
          </p:nvSpPr>
          <p:spPr bwMode="auto">
            <a:xfrm flipV="1">
              <a:off x="4245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7" name="Line 105"/>
            <p:cNvSpPr>
              <a:spLocks noChangeShapeType="1"/>
            </p:cNvSpPr>
            <p:nvPr/>
          </p:nvSpPr>
          <p:spPr bwMode="auto">
            <a:xfrm flipV="1">
              <a:off x="4411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8" name="Line 106"/>
            <p:cNvSpPr>
              <a:spLocks noChangeShapeType="1"/>
            </p:cNvSpPr>
            <p:nvPr/>
          </p:nvSpPr>
          <p:spPr bwMode="auto">
            <a:xfrm flipV="1">
              <a:off x="4576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69" name="Line 107"/>
            <p:cNvSpPr>
              <a:spLocks noChangeShapeType="1"/>
            </p:cNvSpPr>
            <p:nvPr/>
          </p:nvSpPr>
          <p:spPr bwMode="auto">
            <a:xfrm flipV="1">
              <a:off x="4742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70" name="Line 108"/>
            <p:cNvSpPr>
              <a:spLocks noChangeShapeType="1"/>
            </p:cNvSpPr>
            <p:nvPr/>
          </p:nvSpPr>
          <p:spPr bwMode="auto">
            <a:xfrm flipV="1">
              <a:off x="4899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71" name="Line 109"/>
            <p:cNvSpPr>
              <a:spLocks noChangeShapeType="1"/>
            </p:cNvSpPr>
            <p:nvPr/>
          </p:nvSpPr>
          <p:spPr bwMode="auto">
            <a:xfrm flipV="1">
              <a:off x="5065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72" name="Line 110"/>
            <p:cNvSpPr>
              <a:spLocks noChangeShapeType="1"/>
            </p:cNvSpPr>
            <p:nvPr/>
          </p:nvSpPr>
          <p:spPr bwMode="auto">
            <a:xfrm flipV="1">
              <a:off x="5231" y="2493"/>
              <a:ext cx="0" cy="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73" name="Rectangle 111"/>
            <p:cNvSpPr>
              <a:spLocks noChangeArrowheads="1"/>
            </p:cNvSpPr>
            <p:nvPr/>
          </p:nvSpPr>
          <p:spPr bwMode="auto">
            <a:xfrm rot="-5400000">
              <a:off x="318" y="2066"/>
              <a:ext cx="1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FF0000"/>
                  </a:solidFill>
                  <a:cs typeface="Arial" charset="0"/>
                </a:rPr>
                <a:t>9.6</a:t>
              </a:r>
              <a:endParaRPr lang="ru-RU" sz="3200" smtClean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4174" name="Rectangle 112"/>
            <p:cNvSpPr>
              <a:spLocks noChangeArrowheads="1"/>
            </p:cNvSpPr>
            <p:nvPr/>
          </p:nvSpPr>
          <p:spPr bwMode="auto">
            <a:xfrm rot="-5400000">
              <a:off x="432" y="1899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14.6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75" name="Rectangle 113"/>
            <p:cNvSpPr>
              <a:spLocks noChangeArrowheads="1"/>
            </p:cNvSpPr>
            <p:nvPr/>
          </p:nvSpPr>
          <p:spPr bwMode="auto">
            <a:xfrm rot="-5400000">
              <a:off x="597" y="1755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21.2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76" name="Rectangle 114"/>
            <p:cNvSpPr>
              <a:spLocks noChangeArrowheads="1"/>
            </p:cNvSpPr>
            <p:nvPr/>
          </p:nvSpPr>
          <p:spPr bwMode="auto">
            <a:xfrm rot="-5400000">
              <a:off x="763" y="1737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21.9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77" name="Rectangle 115"/>
            <p:cNvSpPr>
              <a:spLocks noChangeArrowheads="1"/>
            </p:cNvSpPr>
            <p:nvPr/>
          </p:nvSpPr>
          <p:spPr bwMode="auto">
            <a:xfrm rot="-5400000">
              <a:off x="928" y="1691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23.8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78" name="Rectangle 116"/>
            <p:cNvSpPr>
              <a:spLocks noChangeArrowheads="1"/>
            </p:cNvSpPr>
            <p:nvPr/>
          </p:nvSpPr>
          <p:spPr bwMode="auto">
            <a:xfrm rot="-5400000">
              <a:off x="1098" y="1691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23.9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79" name="Rectangle 117"/>
            <p:cNvSpPr>
              <a:spLocks noChangeArrowheads="1"/>
            </p:cNvSpPr>
            <p:nvPr/>
          </p:nvSpPr>
          <p:spPr bwMode="auto">
            <a:xfrm rot="-5400000">
              <a:off x="1267" y="1631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26.8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0" name="Rectangle 118"/>
            <p:cNvSpPr>
              <a:spLocks noChangeArrowheads="1"/>
            </p:cNvSpPr>
            <p:nvPr/>
          </p:nvSpPr>
          <p:spPr bwMode="auto">
            <a:xfrm rot="-5400000">
              <a:off x="1422" y="1631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26.8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1" name="Rectangle 119"/>
            <p:cNvSpPr>
              <a:spLocks noChangeArrowheads="1"/>
            </p:cNvSpPr>
            <p:nvPr/>
          </p:nvSpPr>
          <p:spPr bwMode="auto">
            <a:xfrm rot="-5400000">
              <a:off x="1587" y="1439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35.3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2" name="Rectangle 120"/>
            <p:cNvSpPr>
              <a:spLocks noChangeArrowheads="1"/>
            </p:cNvSpPr>
            <p:nvPr/>
          </p:nvSpPr>
          <p:spPr bwMode="auto">
            <a:xfrm rot="-5400000">
              <a:off x="1751" y="1404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36.6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3" name="Rectangle 121"/>
            <p:cNvSpPr>
              <a:spLocks noChangeArrowheads="1"/>
            </p:cNvSpPr>
            <p:nvPr/>
          </p:nvSpPr>
          <p:spPr bwMode="auto">
            <a:xfrm rot="-5400000">
              <a:off x="1918" y="1396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37.0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4" name="Rectangle 122"/>
            <p:cNvSpPr>
              <a:spLocks noChangeArrowheads="1"/>
            </p:cNvSpPr>
            <p:nvPr/>
          </p:nvSpPr>
          <p:spPr bwMode="auto">
            <a:xfrm rot="-5400000">
              <a:off x="2085" y="1399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37.3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5" name="Rectangle 123"/>
            <p:cNvSpPr>
              <a:spLocks noChangeArrowheads="1"/>
            </p:cNvSpPr>
            <p:nvPr/>
          </p:nvSpPr>
          <p:spPr bwMode="auto">
            <a:xfrm rot="-5400000">
              <a:off x="2243" y="1391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37.3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6" name="Rectangle 124"/>
            <p:cNvSpPr>
              <a:spLocks noChangeArrowheads="1"/>
            </p:cNvSpPr>
            <p:nvPr/>
          </p:nvSpPr>
          <p:spPr bwMode="auto">
            <a:xfrm rot="-5400000">
              <a:off x="2407" y="1380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37.8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7" name="Rectangle 125"/>
            <p:cNvSpPr>
              <a:spLocks noChangeArrowheads="1"/>
            </p:cNvSpPr>
            <p:nvPr/>
          </p:nvSpPr>
          <p:spPr bwMode="auto">
            <a:xfrm rot="-5400000">
              <a:off x="2573" y="1378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37.9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8" name="Rectangle 126"/>
            <p:cNvSpPr>
              <a:spLocks noChangeArrowheads="1"/>
            </p:cNvSpPr>
            <p:nvPr/>
          </p:nvSpPr>
          <p:spPr bwMode="auto">
            <a:xfrm rot="-5400000">
              <a:off x="2739" y="1315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40.7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9" name="Rectangle 127"/>
            <p:cNvSpPr>
              <a:spLocks noChangeArrowheads="1"/>
            </p:cNvSpPr>
            <p:nvPr/>
          </p:nvSpPr>
          <p:spPr bwMode="auto">
            <a:xfrm rot="-5400000">
              <a:off x="2903" y="1308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41.0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0" name="Rectangle 128"/>
            <p:cNvSpPr>
              <a:spLocks noChangeArrowheads="1"/>
            </p:cNvSpPr>
            <p:nvPr/>
          </p:nvSpPr>
          <p:spPr bwMode="auto">
            <a:xfrm rot="-5400000">
              <a:off x="3060" y="1308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41.0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1" name="Rectangle 129"/>
            <p:cNvSpPr>
              <a:spLocks noChangeArrowheads="1"/>
            </p:cNvSpPr>
            <p:nvPr/>
          </p:nvSpPr>
          <p:spPr bwMode="auto">
            <a:xfrm rot="-5400000">
              <a:off x="3227" y="1281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42.2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2" name="Rectangle 130"/>
            <p:cNvSpPr>
              <a:spLocks noChangeArrowheads="1"/>
            </p:cNvSpPr>
            <p:nvPr/>
          </p:nvSpPr>
          <p:spPr bwMode="auto">
            <a:xfrm rot="-5400000">
              <a:off x="3392" y="1246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43.7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3" name="Rectangle 131"/>
            <p:cNvSpPr>
              <a:spLocks noChangeArrowheads="1"/>
            </p:cNvSpPr>
            <p:nvPr/>
          </p:nvSpPr>
          <p:spPr bwMode="auto">
            <a:xfrm rot="-5400000">
              <a:off x="3557" y="1188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46.3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4" name="Rectangle 132"/>
            <p:cNvSpPr>
              <a:spLocks noChangeArrowheads="1"/>
            </p:cNvSpPr>
            <p:nvPr/>
          </p:nvSpPr>
          <p:spPr bwMode="auto">
            <a:xfrm rot="-5400000">
              <a:off x="3724" y="1095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50.8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5" name="Rectangle 133"/>
            <p:cNvSpPr>
              <a:spLocks noChangeArrowheads="1"/>
            </p:cNvSpPr>
            <p:nvPr/>
          </p:nvSpPr>
          <p:spPr bwMode="auto">
            <a:xfrm rot="-5400000">
              <a:off x="3880" y="1085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50.9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6" name="Rectangle 134"/>
            <p:cNvSpPr>
              <a:spLocks noChangeArrowheads="1"/>
            </p:cNvSpPr>
            <p:nvPr/>
          </p:nvSpPr>
          <p:spPr bwMode="auto">
            <a:xfrm rot="-5400000">
              <a:off x="4045" y="1042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53.0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7" name="Rectangle 135"/>
            <p:cNvSpPr>
              <a:spLocks noChangeArrowheads="1"/>
            </p:cNvSpPr>
            <p:nvPr/>
          </p:nvSpPr>
          <p:spPr bwMode="auto">
            <a:xfrm rot="-5400000">
              <a:off x="4210" y="1001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55.1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8" name="Rectangle 136"/>
            <p:cNvSpPr>
              <a:spLocks noChangeArrowheads="1"/>
            </p:cNvSpPr>
            <p:nvPr/>
          </p:nvSpPr>
          <p:spPr bwMode="auto">
            <a:xfrm rot="-5400000">
              <a:off x="4375" y="990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55.4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9" name="Rectangle 137"/>
            <p:cNvSpPr>
              <a:spLocks noChangeArrowheads="1"/>
            </p:cNvSpPr>
            <p:nvPr/>
          </p:nvSpPr>
          <p:spPr bwMode="auto">
            <a:xfrm rot="-5400000">
              <a:off x="4544" y="965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56.4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0" name="Rectangle 138"/>
            <p:cNvSpPr>
              <a:spLocks noChangeArrowheads="1"/>
            </p:cNvSpPr>
            <p:nvPr/>
          </p:nvSpPr>
          <p:spPr bwMode="auto">
            <a:xfrm rot="-5400000">
              <a:off x="4699" y="958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56.7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1" name="Rectangle 139"/>
            <p:cNvSpPr>
              <a:spLocks noChangeArrowheads="1"/>
            </p:cNvSpPr>
            <p:nvPr/>
          </p:nvSpPr>
          <p:spPr bwMode="auto">
            <a:xfrm rot="-5400000">
              <a:off x="4866" y="897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59.6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2" name="Rectangle 140"/>
            <p:cNvSpPr>
              <a:spLocks noChangeArrowheads="1"/>
            </p:cNvSpPr>
            <p:nvPr/>
          </p:nvSpPr>
          <p:spPr bwMode="auto">
            <a:xfrm rot="-5400000">
              <a:off x="5032" y="675"/>
              <a:ext cx="2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srgbClr val="000000"/>
                  </a:solidFill>
                  <a:cs typeface="Arial" charset="0"/>
                </a:rPr>
                <a:t>69.7</a:t>
              </a:r>
              <a:endParaRPr lang="ru-RU" sz="32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3" name="Rectangle 141"/>
            <p:cNvSpPr>
              <a:spLocks noChangeArrowheads="1"/>
            </p:cNvSpPr>
            <p:nvPr/>
          </p:nvSpPr>
          <p:spPr bwMode="auto">
            <a:xfrm>
              <a:off x="202" y="2442"/>
              <a:ext cx="4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4" name="Rectangle 142"/>
            <p:cNvSpPr>
              <a:spLocks noChangeArrowheads="1"/>
            </p:cNvSpPr>
            <p:nvPr/>
          </p:nvSpPr>
          <p:spPr bwMode="auto">
            <a:xfrm>
              <a:off x="158" y="2220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10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5" name="Rectangle 143"/>
            <p:cNvSpPr>
              <a:spLocks noChangeArrowheads="1"/>
            </p:cNvSpPr>
            <p:nvPr/>
          </p:nvSpPr>
          <p:spPr bwMode="auto">
            <a:xfrm>
              <a:off x="158" y="1997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20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6" name="Rectangle 144"/>
            <p:cNvSpPr>
              <a:spLocks noChangeArrowheads="1"/>
            </p:cNvSpPr>
            <p:nvPr/>
          </p:nvSpPr>
          <p:spPr bwMode="auto">
            <a:xfrm>
              <a:off x="158" y="1776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30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7" name="Rectangle 145"/>
            <p:cNvSpPr>
              <a:spLocks noChangeArrowheads="1"/>
            </p:cNvSpPr>
            <p:nvPr/>
          </p:nvSpPr>
          <p:spPr bwMode="auto">
            <a:xfrm>
              <a:off x="158" y="1562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40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8" name="Rectangle 146"/>
            <p:cNvSpPr>
              <a:spLocks noChangeArrowheads="1"/>
            </p:cNvSpPr>
            <p:nvPr/>
          </p:nvSpPr>
          <p:spPr bwMode="auto">
            <a:xfrm>
              <a:off x="158" y="1340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50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9" name="Rectangle 147"/>
            <p:cNvSpPr>
              <a:spLocks noChangeArrowheads="1"/>
            </p:cNvSpPr>
            <p:nvPr/>
          </p:nvSpPr>
          <p:spPr bwMode="auto">
            <a:xfrm>
              <a:off x="158" y="1118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60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10" name="Rectangle 148"/>
            <p:cNvSpPr>
              <a:spLocks noChangeArrowheads="1"/>
            </p:cNvSpPr>
            <p:nvPr/>
          </p:nvSpPr>
          <p:spPr bwMode="auto">
            <a:xfrm>
              <a:off x="158" y="897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70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11" name="Rectangle 149"/>
            <p:cNvSpPr>
              <a:spLocks noChangeArrowheads="1"/>
            </p:cNvSpPr>
            <p:nvPr/>
          </p:nvSpPr>
          <p:spPr bwMode="auto">
            <a:xfrm>
              <a:off x="158" y="675"/>
              <a:ext cx="9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smtClean="0">
                  <a:solidFill>
                    <a:srgbClr val="000000"/>
                  </a:solidFill>
                  <a:cs typeface="Arial" charset="0"/>
                </a:rPr>
                <a:t>80</a:t>
              </a:r>
              <a:endParaRPr lang="ru-RU" sz="240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12" name="Rectangle 184"/>
            <p:cNvSpPr>
              <a:spLocks noChangeArrowheads="1"/>
            </p:cNvSpPr>
            <p:nvPr/>
          </p:nvSpPr>
          <p:spPr bwMode="auto">
            <a:xfrm>
              <a:off x="385" y="626"/>
              <a:ext cx="390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mtClean="0">
                  <a:solidFill>
                    <a:prstClr val="black"/>
                  </a:solidFill>
                  <a:cs typeface="Arial" charset="0"/>
                </a:rPr>
                <a:t>Доля предприятий, осуществляющих технологические инновации, от общего числа промышленных предприятий, %%</a:t>
              </a:r>
            </a:p>
          </p:txBody>
        </p:sp>
      </p:grpSp>
      <p:sp>
        <p:nvSpPr>
          <p:cNvPr id="44035" name="Text Box 187"/>
          <p:cNvSpPr txBox="1">
            <a:spLocks noChangeArrowheads="1"/>
          </p:cNvSpPr>
          <p:nvPr/>
        </p:nvSpPr>
        <p:spPr bwMode="auto">
          <a:xfrm>
            <a:off x="6372225" y="457200"/>
            <a:ext cx="165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solidFill>
                  <a:prstClr val="black"/>
                </a:solidFill>
                <a:latin typeface="Calibri" pitchFamily="34" charset="0"/>
              </a:rPr>
              <a:t>Источник: оценки ГУ-ВШЭ, материалы ГК «Роснано»</a:t>
            </a:r>
          </a:p>
        </p:txBody>
      </p:sp>
      <p:sp>
        <p:nvSpPr>
          <p:cNvPr id="44036" name="Rectangle 189"/>
          <p:cNvSpPr>
            <a:spLocks noChangeArrowheads="1"/>
          </p:cNvSpPr>
          <p:nvPr/>
        </p:nvSpPr>
        <p:spPr bwMode="auto">
          <a:xfrm>
            <a:off x="323850" y="4918075"/>
            <a:ext cx="79216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black"/>
                </a:solidFill>
                <a:cs typeface="Arial" charset="0"/>
              </a:rPr>
              <a:t>В мировом рейтинге инновационной активности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FF0000"/>
                </a:solidFill>
                <a:cs typeface="Arial" charset="0"/>
              </a:rPr>
              <a:t>Россия занимает 51 место из 133 стран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cs typeface="Arial" charset="0"/>
              </a:rPr>
              <a:t>(источник: The Global Competitiveness Report 2009–2010 (World Economic Forum)</a:t>
            </a:r>
            <a:r>
              <a:rPr lang="ru-RU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4403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09575"/>
          </a:xfrm>
          <a:prstGeom prst="rect">
            <a:avLst/>
          </a:prstGeom>
          <a:solidFill>
            <a:srgbClr val="1772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prstClr val="white"/>
                </a:solidFill>
                <a:latin typeface="Calibri" pitchFamily="34" charset="0"/>
              </a:rPr>
              <a:t>Российская инновационная экономика: текущее место в мире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428625" y="4892675"/>
            <a:ext cx="7929563" cy="365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1" name="Группа 180"/>
          <p:cNvGrpSpPr/>
          <p:nvPr/>
        </p:nvGrpSpPr>
        <p:grpSpPr>
          <a:xfrm>
            <a:off x="-8647" y="6237312"/>
            <a:ext cx="404183" cy="369332"/>
            <a:chOff x="-8647" y="6237312"/>
            <a:chExt cx="404183" cy="369332"/>
          </a:xfrm>
        </p:grpSpPr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47" y="6255236"/>
              <a:ext cx="404183" cy="342000"/>
            </a:xfrm>
            <a:prstGeom prst="rect">
              <a:avLst/>
            </a:prstGeom>
          </p:spPr>
        </p:pic>
        <p:sp>
          <p:nvSpPr>
            <p:cNvPr id="184" name="TextBox 183"/>
            <p:cNvSpPr txBox="1"/>
            <p:nvPr/>
          </p:nvSpPr>
          <p:spPr>
            <a:xfrm>
              <a:off x="91873" y="62373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9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52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pFvsobb0iwn2OAMZ_bq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N6IqBSkW9BDMKlmh0u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OvuE88rUuq83AmnhCIG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sWczgVtE2OJY5Qags66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HSQUCgSUa_AcERkitE2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2lmmf.x0uV8CxvPblk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ewhwLuvkOIS1CwNCm1V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AG3j3SiUO9YCw78ZwW3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mOFopiMkuemzM8rrq54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76abZO2kO_eFS3.2Rq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dTBQt_Ea5NDvsjlLV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NPphTr.E2qWBWnqB_c4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QOmO1hCEmQE0ACGXQ1D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K4IHHQV0qnrtQpqKZY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hwho.fHkeChPjCuYfXw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U3sA8FjU61MgG_fFQLL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g9pfT3HUuW.jNv1MjL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JKRJAkdUGHXYPWt1610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sAaKVdXUGtmuH6.fVkZ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19UZr3B0iBYF5.LHjJa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8XrpusEUy9jL9ejuUjE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90yONQiEyLF1KsbJ.b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z0lHKEtky3XABo65rd8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K4IHHQV0qnrtQpqKZYr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kqinSv0CUfLsjKWzY6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w7jC_m6ECNvoC5JJyt4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0qTeiRUkmjpa8WbK94w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5.fngUyE2qlKhdLN9Zg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qAkwqcEkSXQAVQMOLLu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3AQ0AVYEe8ZSzN_Ho6x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cx6jrOx0qQ3MT_Olr7M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sgZp0OxEijjwOaIkyi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OheJYjsky1wg2_dmn.u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YLF8fDUkWGOtDaZ1zqX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BjKdExs0y.Cy6xQzQIz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kMFAGXyEioTWUsMb21P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0E5JJGh0qcbYbARVj4T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bMLwLBNEGobijxnb7R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zm9b10n0StRL72F7s88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4atomcFk6B6BaVlZ8OL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wSd45CT0KbUVixhcqO9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S.G2LpSkGTqJeqPcDyR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qDy8hUskeijoqkBnZE_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gcLTdjiECdQWmvjz2BG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r_maIU_Ua1pLmg1N5tE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4zj5fx_UWolDiLnJg0n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CoZWp_T0WQgG4dn5io2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tu.RhCqU6oLWaq.aSV0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OgPHXMPka7MbX6hagd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Pbg1unOkaA35SNTTrC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ptHC6aMk2n5LkgTPNCt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vs5lPYg0.v8xoQ9jWx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kdo.HufUyg.JfIpdnx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_YcGUQZUiAbPrsqk87D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_L7DcaPEGmK5zXU.Dlv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OgPHXMPka7MbX6hagd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Pbg1unOkaA35SNTTrCa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YtXEfFqkGXkJT9qIu1N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Oa77ioXUWJTnOxkpbz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tPq3M43Uqf7egLy7Vc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dZWLh9gEqgQ5FLofoD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4zle1KYUaf3kc35gTGx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LJDc0qMkmqtB19A2Qa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hIzEc6mUOoYskH.ABKi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NlxrFLMESUmoMzUtKFp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x1zTK7AE.inRXjdL9vb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ARU8ubqESflp9EM58aR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VPq8npAEGgdHHGSKZ_0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3oIqK4pkiv645ANnT_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byDr9RskOq3Pw1iVdG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eyH8hNyUOWXhAMNg0py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0c4k_3RkC98tJYL53NM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1ju9QktEGoohTQy68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AJhvJFj0iHabloPoskh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nXdxPSkU62MMlVdqRoj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LaNsqTnE.BrOawwITUk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oR9PAvREyTgSeL8uFd2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IG8lxJhUOXe7SGzKsb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NW5QfpEUurCRPw.HyrG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MLM2KF8EOLYPfQh9zS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1oL3iYZkWSmgv3OETK1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pKT6uuIUqh.78pnZApI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q3M53dZkKhLQx07loi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c1_55OhkmijedEFl81q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QRg9hNuUSbZBb.vNDG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wWDF7iOUecn3sPuDxuu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Jw95kr3Eyvi1l6BTURz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6ApbOl_EuIBF6c612HI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mg9_.3dEKGKKSVQTlne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griYst1EKjDCu6NXl0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hnkxyLSUactOZrVK._O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yyKhKrPE.bVx12SIW9g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Dk8vQfW0eqr..kuLYn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hHAHrpEkiRtPZzDoDcu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.mOUvpzEiISKVzt4W6X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Oxb214HkS_vRcHKFz2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OXDIDreEOzyfeVWsgjh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LsZZiSuEaHVeq2t34n1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0lkrGIFEyarJobND0hN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YdV0cEbUWBxH8jCYsN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0XZsWsmUahH30fGKUT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5yWpewpEWK6xKLSzcws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g2aav4Z0utPzAGKdB4B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RZhPmlhUCdHaiHah_N7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Qi5ihBUkery.Sln4F7U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TIfPBIs0eTRsmHVE7O1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CIHhkBkk6xPsDT9n2j.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TR2rIv3U6ePCGekWvKm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WhZQ1i5kCjW5Ycjhbfy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VSOnL4_0m7HcqCmicK.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pnj5LS5UyvS7MYK4O2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_bbepT0Ua1WwPJWo.8A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4IZsWADEO5b2FnY1CTB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RpJ2ZqFku4faxzGKjgl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Yft2ZVZ0G5pyV4hSiKW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..nc6pkEOB4ObgDwMV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lpfLJW1kCZB33_y1lA.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2K0Erdv0.wiicaiZO0x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1E074.RU.qgAXnk7Zzs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WLwTe9c0.9Wj0s_D3EQ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sIYvtDAUegM_a0outkC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3WrPRnIEq5f4T9GLSX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4ZSlq07kCvNLG1hk4hk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KP5d.9m06MCgAURRcRQ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YlP2WbNkOytPqOBFYcW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XjQKjV7UmtCp5bZ3l1i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blj9MaH0KgrdOEtKqKs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rr_MnI40WXcW9uW5lLb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wRFzPRJ069Rb2oJIKrP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lxI704R0CRiKu8yh2Zq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CQIL9yOEK7Y.0.JkhCJ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2TC13SfUGL.A.iG.c6B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a9G0OZFEi7030qrHZgD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4010</Words>
  <Application>Microsoft Office PowerPoint</Application>
  <PresentationFormat>Экран (4:3)</PresentationFormat>
  <Paragraphs>681</Paragraphs>
  <Slides>27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21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9" baseType="lpstr"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5_Тема Office</vt:lpstr>
      <vt:lpstr>think-cell Slide</vt:lpstr>
      <vt:lpstr>Презентация PowerPoint</vt:lpstr>
      <vt:lpstr>I. Что такое инновации и зачем они нужны</vt:lpstr>
      <vt:lpstr>Презентация PowerPoint</vt:lpstr>
      <vt:lpstr> Что такое инновации?</vt:lpstr>
      <vt:lpstr>Презентация PowerPoint</vt:lpstr>
      <vt:lpstr>Презентация PowerPoint</vt:lpstr>
      <vt:lpstr>Презентация PowerPoint</vt:lpstr>
      <vt:lpstr>II. Текущая национальная инновационная система РФ</vt:lpstr>
      <vt:lpstr>Презентация PowerPoint</vt:lpstr>
      <vt:lpstr>Презентация PowerPoint</vt:lpstr>
      <vt:lpstr>Болевые точки процесса создания и внедрения инноваций в России</vt:lpstr>
      <vt:lpstr>4 модели национальных инновационных систем</vt:lpstr>
      <vt:lpstr>SWOT-aнализ инновационной системы РФ</vt:lpstr>
      <vt:lpstr>Презентация PowerPoint</vt:lpstr>
      <vt:lpstr>III. Строительство новой НИС РФ</vt:lpstr>
      <vt:lpstr>Презентация PowerPoint</vt:lpstr>
      <vt:lpstr>Стратегия выбора последовательности развития Технологических Платформ в России: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32</cp:revision>
  <dcterms:created xsi:type="dcterms:W3CDTF">2013-05-30T07:23:18Z</dcterms:created>
  <dcterms:modified xsi:type="dcterms:W3CDTF">2013-09-11T08:30:54Z</dcterms:modified>
</cp:coreProperties>
</file>