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94" r:id="rId3"/>
    <p:sldId id="315" r:id="rId4"/>
    <p:sldId id="316" r:id="rId5"/>
    <p:sldId id="317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797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6835" autoAdjust="0"/>
  </p:normalViewPr>
  <p:slideViewPr>
    <p:cSldViewPr>
      <p:cViewPr varScale="1">
        <p:scale>
          <a:sx n="89" d="100"/>
          <a:sy n="89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3FC54-01B1-4745-848B-43E4B016553B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3452D-39EF-427D-BFE6-86FF6DEA3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0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8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0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34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5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3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9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53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4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1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8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322F-8C9B-48B5-826F-0898680510C7}" type="datetimeFigureOut">
              <a:rPr lang="ru-RU" smtClean="0"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A4F0-3265-4FC2-8204-E9B467F7B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40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"/>
            <a:ext cx="9144000" cy="7019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341432"/>
            <a:ext cx="4464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Высшая школа управления</a:t>
            </a:r>
          </a:p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инноваций</a:t>
            </a: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МГУ имени М.В. Ломоносова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773101"/>
            <a:ext cx="7772400" cy="1470025"/>
          </a:xfrm>
        </p:spPr>
        <p:txBody>
          <a:bodyPr/>
          <a:lstStyle/>
          <a:p>
            <a:r>
              <a:rPr lang="ru-RU" dirty="0" smtClean="0"/>
              <a:t>Инновационные инициативы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ru-RU" dirty="0" smtClean="0"/>
              <a:t>Как фокусировать усилия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7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17421" y="5922180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" y="6255236"/>
            <a:ext cx="404183" cy="34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873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716" y="274638"/>
            <a:ext cx="8721772" cy="70609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Инновационные инициативы</a:t>
            </a:r>
            <a:endParaRPr lang="ru-RU" sz="3200" b="1" dirty="0"/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3851920" y="1016486"/>
            <a:ext cx="4610209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Поддерживающие – когда процессы отлаже</a:t>
            </a:r>
            <a:r>
              <a:rPr lang="ru-RU" sz="1600" dirty="0" smtClean="0"/>
              <a:t>ны и хорошо работают, но необходимы фокусные усилия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Радикальные инициативы – направлены на обновление всей системы управления инновациями</a:t>
            </a:r>
            <a:endParaRPr lang="ru-RU" sz="1600" dirty="0"/>
          </a:p>
        </p:txBody>
      </p:sp>
      <p:pic>
        <p:nvPicPr>
          <p:cNvPr id="1028" name="Picture 4" descr="http://www.management.com.ua/strategy/str122-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053839" cy="428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hamzinka.ucoz.ru/_nw/0/s9246313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2" r="23821"/>
          <a:stretch/>
        </p:blipFill>
        <p:spPr bwMode="auto">
          <a:xfrm>
            <a:off x="7014436" y="3592521"/>
            <a:ext cx="181804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4005064"/>
            <a:ext cx="2574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Появился впервые </a:t>
            </a:r>
            <a:r>
              <a:rPr lang="ru-RU" dirty="0"/>
              <a:t>в 1880 г. на шотландской судоверфи “</a:t>
            </a:r>
            <a:r>
              <a:rPr lang="ru-RU" b="1" dirty="0" err="1"/>
              <a:t>William</a:t>
            </a:r>
            <a:r>
              <a:rPr lang="ru-RU" dirty="0"/>
              <a:t> </a:t>
            </a:r>
            <a:r>
              <a:rPr lang="ru-RU" b="1" dirty="0" err="1"/>
              <a:t>Denny</a:t>
            </a:r>
            <a:r>
              <a:rPr lang="ru-RU" dirty="0"/>
              <a:t> &amp; </a:t>
            </a:r>
            <a:r>
              <a:rPr lang="ru-RU" dirty="0" err="1"/>
              <a:t>Brothers</a:t>
            </a:r>
            <a:r>
              <a:rPr lang="ru-RU" dirty="0"/>
              <a:t>”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5661248"/>
            <a:ext cx="1954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en-US" dirty="0" err="1" smtClean="0"/>
              <a:t>IdeaAAs</a:t>
            </a:r>
            <a:endParaRPr lang="en-US" dirty="0" smtClean="0"/>
          </a:p>
          <a:p>
            <a:r>
              <a:rPr lang="en-US" dirty="0" smtClean="0"/>
              <a:t>(American Airlines)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0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24671" y="5849888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" y="6255236"/>
            <a:ext cx="404183" cy="34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873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МТС: программа внутренних инноваций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486057" y="1337370"/>
            <a:ext cx="3797911" cy="4896544"/>
          </a:xfrm>
        </p:spPr>
        <p:txBody>
          <a:bodyPr>
            <a:normAutofit/>
          </a:bodyPr>
          <a:lstStyle/>
          <a:p>
            <a:r>
              <a:rPr lang="ru-RU" sz="2000" dirty="0"/>
              <a:t>Программа «Фабрика идей» работает в МТС с 2008 г. За время работы на «Фабрику идей» поступило более 13 000 предложений по улучшению качества работы и достижению более высоких результатов при снижении затрат; 1000 из них уже реализовано. Для компании экономический эффект от проекта превысил 49 млн. долларов.</a:t>
            </a:r>
            <a:endParaRPr lang="ru-RU" sz="2000" dirty="0" smtClean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Picture 2" descr="http://rabota.mts.ru/upload/images/logof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196752"/>
            <a:ext cx="285708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abota.mts.ru/upload/images/g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93536"/>
            <a:ext cx="4297248" cy="286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4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24671" y="5849888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" y="6255236"/>
            <a:ext cx="404183" cy="34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873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РОСНАНО: инновационные программы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486057" y="1337370"/>
            <a:ext cx="3797911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Требования к проектам:</a:t>
            </a:r>
          </a:p>
          <a:p>
            <a:r>
              <a:rPr lang="ru-RU" sz="2200" dirty="0" smtClean="0"/>
              <a:t>Техническая реализуемость,</a:t>
            </a:r>
          </a:p>
          <a:p>
            <a:r>
              <a:rPr lang="ru-RU" sz="2200" dirty="0" smtClean="0"/>
              <a:t>Экономическая эффективность,</a:t>
            </a:r>
          </a:p>
          <a:p>
            <a:r>
              <a:rPr lang="ru-RU" sz="2200" dirty="0" smtClean="0"/>
              <a:t>Принадлежность проекта к сфере </a:t>
            </a:r>
            <a:r>
              <a:rPr lang="ru-RU" sz="2200" dirty="0" err="1" smtClean="0"/>
              <a:t>нанотехнологий</a:t>
            </a:r>
            <a:r>
              <a:rPr lang="ru-RU" sz="2200" dirty="0" smtClean="0"/>
              <a:t>,</a:t>
            </a:r>
          </a:p>
          <a:p>
            <a:r>
              <a:rPr lang="ru-RU" sz="2200" dirty="0" smtClean="0"/>
              <a:t>Размещение производства в России,</a:t>
            </a:r>
          </a:p>
          <a:p>
            <a:r>
              <a:rPr lang="ru-RU" sz="2200" dirty="0" smtClean="0"/>
              <a:t>Годовая выручка через пять лет должна достичь не менее 250 млн. рублей</a:t>
            </a:r>
            <a:endParaRPr lang="ru-RU" sz="2200" dirty="0"/>
          </a:p>
          <a:p>
            <a:endParaRPr lang="ru-RU" sz="2200" dirty="0"/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4932040" y="1457400"/>
            <a:ext cx="3797911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«Конвейерный процесс рассмотрения заявок:</a:t>
            </a:r>
          </a:p>
          <a:p>
            <a:r>
              <a:rPr lang="ru-RU" sz="2200" dirty="0" smtClean="0"/>
              <a:t>Детальный многоуровневый анализ</a:t>
            </a:r>
          </a:p>
          <a:p>
            <a:r>
              <a:rPr lang="ru-RU" sz="2200" dirty="0" smtClean="0"/>
              <a:t>Доработка (в случае необходимости)</a:t>
            </a:r>
          </a:p>
          <a:p>
            <a:r>
              <a:rPr lang="ru-RU" sz="2200" dirty="0" smtClean="0"/>
              <a:t>Инвестиционный комитет</a:t>
            </a:r>
          </a:p>
          <a:p>
            <a:r>
              <a:rPr lang="ru-RU" sz="2200" dirty="0" smtClean="0"/>
              <a:t>Научно-технический совет</a:t>
            </a:r>
          </a:p>
          <a:p>
            <a:r>
              <a:rPr lang="ru-RU" sz="2200" dirty="0" smtClean="0"/>
              <a:t>Правление, комиссия по инвестиционной политике</a:t>
            </a:r>
          </a:p>
          <a:p>
            <a:r>
              <a:rPr lang="ru-RU" sz="2200" dirty="0" smtClean="0"/>
              <a:t>Совет директоров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654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Изображение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3"/>
          <a:stretch/>
        </p:blipFill>
        <p:spPr bwMode="auto">
          <a:xfrm>
            <a:off x="-24671" y="5849888"/>
            <a:ext cx="914400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7" y="6255236"/>
            <a:ext cx="404183" cy="34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873" y="62373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Требования к НТО в РОСНАНО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486057" y="1337370"/>
            <a:ext cx="3797911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Научно-техническое обоснование: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Подтверждение того, что он относится к </a:t>
            </a:r>
            <a:r>
              <a:rPr lang="ru-RU" sz="2400" dirty="0" err="1" smtClean="0"/>
              <a:t>нанотехнологиям</a:t>
            </a:r>
            <a:r>
              <a:rPr lang="ru-RU" sz="2400" dirty="0" smtClean="0"/>
              <a:t>,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Независимые внешние эксперты,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НТС «</a:t>
            </a:r>
            <a:r>
              <a:rPr lang="ru-RU" sz="2400" dirty="0" err="1" smtClean="0"/>
              <a:t>Роснано</a:t>
            </a:r>
            <a:r>
              <a:rPr lang="ru-RU" sz="2400" dirty="0" smtClean="0"/>
              <a:t>»</a:t>
            </a:r>
          </a:p>
          <a:p>
            <a:pPr marL="0" indent="0">
              <a:buNone/>
            </a:pPr>
            <a:endParaRPr lang="ru-RU" sz="2200" dirty="0"/>
          </a:p>
          <a:p>
            <a:endParaRPr lang="ru-RU" sz="2200" dirty="0"/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4932040" y="1457400"/>
            <a:ext cx="3797911" cy="489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/>
              <a:t>Заявка изучается с точки зрения:</a:t>
            </a:r>
          </a:p>
          <a:p>
            <a:r>
              <a:rPr lang="ru-RU" sz="2400" dirty="0" smtClean="0"/>
              <a:t>Технологической осуществимости,</a:t>
            </a:r>
          </a:p>
          <a:p>
            <a:r>
              <a:rPr lang="ru-RU" sz="2400" dirty="0" smtClean="0"/>
              <a:t>Финансово-экономических параметров,</a:t>
            </a:r>
          </a:p>
          <a:p>
            <a:r>
              <a:rPr lang="ru-RU" sz="2400" dirty="0" smtClean="0"/>
              <a:t>Бизнес-модели,</a:t>
            </a:r>
          </a:p>
          <a:p>
            <a:r>
              <a:rPr lang="ru-RU" sz="2400" dirty="0" smtClean="0"/>
              <a:t>Профессионализма команды,</a:t>
            </a:r>
          </a:p>
          <a:p>
            <a:r>
              <a:rPr lang="ru-RU" sz="2400" dirty="0" smtClean="0"/>
              <a:t>Рыночной </a:t>
            </a:r>
            <a:r>
              <a:rPr lang="ru-RU" sz="2400" dirty="0" err="1" smtClean="0"/>
              <a:t>коньюнктуры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Динамики развития рынков</a:t>
            </a:r>
            <a:endParaRPr lang="ru-RU" sz="2200" dirty="0" smtClean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5905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879103"/>
            <a:ext cx="3502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Спасибо за внимание!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243</Words>
  <Application>Microsoft Office PowerPoint</Application>
  <PresentationFormat>Экран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Инновационные инициативы</vt:lpstr>
      <vt:lpstr>Инновационные инициативы</vt:lpstr>
      <vt:lpstr>МТС: программа внутренних инноваций</vt:lpstr>
      <vt:lpstr>РОСНАНО: инновационные программы</vt:lpstr>
      <vt:lpstr>Требования к НТО в РОСНАНО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75</cp:revision>
  <dcterms:created xsi:type="dcterms:W3CDTF">2013-05-30T07:23:18Z</dcterms:created>
  <dcterms:modified xsi:type="dcterms:W3CDTF">2013-10-30T11:05:50Z</dcterms:modified>
</cp:coreProperties>
</file>