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4" r:id="rId3"/>
    <p:sldId id="258" r:id="rId4"/>
    <p:sldId id="267" r:id="rId5"/>
    <p:sldId id="270" r:id="rId6"/>
    <p:sldId id="269" r:id="rId7"/>
    <p:sldId id="27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Drive\&#1059;&#1095;&#1077;&#1073;&#1072;\&#1044;&#1086;&#1085;&#1053;&#1059;\V-&#1081;%20&#1082;&#1091;&#1088;&#1089;\&#1057;&#1090;&#1072;&#1090;&#1100;&#1080;\&#1052;&#1043;&#1059;\&#1044;&#1072;&#1085;&#1085;&#1099;&#1077;%20&#1073;&#1080;&#1090;&#1082;&#1086;&#1080;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Drive\&#1059;&#1095;&#1077;&#1073;&#1072;\&#1044;&#1086;&#1085;&#1053;&#1059;\V-&#1081;%20&#1082;&#1091;&#1088;&#1089;\&#1057;&#1090;&#1072;&#1090;&#1100;&#1080;\&#1052;&#1043;&#1059;\&#1044;&#1072;&#1085;&#1085;&#1099;&#1077;%20&#1073;&#1080;&#1090;&#1082;&#1086;&#1080;&#108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Drive\&#1059;&#1095;&#1077;&#1073;&#1072;\&#1044;&#1086;&#1085;&#1053;&#1059;\V-&#1081;%20&#1082;&#1091;&#1088;&#1089;\&#1057;&#1090;&#1072;&#1090;&#1100;&#1080;\&#1052;&#1043;&#1059;\&#1044;&#1072;&#1085;&#1085;&#1099;&#1077;%20&#1073;&#1080;&#1090;&#1082;&#1086;&#1080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 w="12700"/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27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D-4A65-BADD-EC3E8C734B6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3D-4A65-BADD-EC3E8C734B6D}"/>
              </c:ext>
            </c:extLst>
          </c:dPt>
          <c:dLbls>
            <c:dLbl>
              <c:idx val="0"/>
              <c:layout>
                <c:manualLayout>
                  <c:x val="-0.24569966297245049"/>
                  <c:y val="2.2850459952628351E-3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C151E0D-E9DA-47E5-AE26-331320045035}" type="PERCENTAG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[ПРОЦЕНТ]</a:t>
                    </a:fld>
                    <a:endParaRPr lang="ru-RU"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36 млн.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endParaRPr lang="ru-RU"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fld id="{6817B644-AA96-44FE-A85D-85D23D64C985}" type="CATEGORYNAME">
                      <a:rPr lang="ru-RU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87287173770566"/>
                      <c:h val="0.364409520795977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3D-4A65-BADD-EC3E8C734B6D}"/>
                </c:ext>
              </c:extLst>
            </c:dLbl>
            <c:dLbl>
              <c:idx val="1"/>
              <c:layout>
                <c:manualLayout>
                  <c:x val="0.25360500288073745"/>
                  <c:y val="-0.10788534897318404"/>
                </c:manualLayout>
              </c:layout>
              <c:tx>
                <c:rich>
                  <a:bodyPr/>
                  <a:lstStyle/>
                  <a:p>
                    <a:fld id="{61CAC38C-5B7B-452E-ACDA-2CF1ABB00DCC}" type="PERCENTAGE">
                      <a:rPr lang="ru-RU" sz="1400" baseline="0"/>
                      <a:pPr/>
                      <a:t>[ПРОЦЕНТ]</a:t>
                    </a:fld>
                    <a:endParaRPr lang="ru-RU" sz="1400" baseline="0" dirty="0"/>
                  </a:p>
                  <a:p>
                    <a:r>
                      <a:rPr lang="ru-RU" sz="1400" b="0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45,8 </a:t>
                    </a:r>
                    <a:r>
                      <a:rPr lang="ru-RU" sz="1400" b="0" i="0" u="none" strike="noStrike" kern="1200" baseline="0" dirty="0" smtClean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</a:t>
                    </a:r>
                    <a:endParaRPr lang="ru-RU" sz="1400" b="0" i="0" u="none" strike="noStrike" kern="1200" baseline="0" dirty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ru-RU" sz="1400" b="0" i="0" u="none" strike="noStrike" kern="1200" baseline="0" dirty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fld id="{EA6B8053-895A-4CDB-A1C1-49ADF045ED94}" type="CATEGORYNAM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8699186991866"/>
                      <c:h val="0.381092574419365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3D-4A65-BADD-EC3E8C734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Лист1!$B$1:$B$2</c:f>
              <c:strCache>
                <c:ptCount val="2"/>
                <c:pt idx="0">
                  <c:v>Связаные с незаконной деятельностью</c:v>
                </c:pt>
                <c:pt idx="1">
                  <c:v>Не имеющие отношения к незаконной деятельности</c:v>
                </c:pt>
              </c:strCache>
            </c:strRef>
          </c:cat>
          <c:val>
            <c:numRef>
              <c:f>Лист1!$C$1:$C$2</c:f>
              <c:numCache>
                <c:formatCode>General</c:formatCode>
                <c:ptCount val="2"/>
                <c:pt idx="0">
                  <c:v>36000000</c:v>
                </c:pt>
                <c:pt idx="1">
                  <c:v>45818181.818181813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D-4A65-BADD-EC3E8C734B6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50000"/>
              </a:schemeClr>
            </a:solidFill>
            <a:ln w="12700"/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27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70-4FBE-B596-6ADE7A0B6499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70-4FBE-B596-6ADE7A0B6499}"/>
              </c:ext>
            </c:extLst>
          </c:dPt>
          <c:dLbls>
            <c:dLbl>
              <c:idx val="0"/>
              <c:layout>
                <c:manualLayout>
                  <c:x val="-0.20222221266215962"/>
                  <c:y val="0.10422235715134368"/>
                </c:manualLayout>
              </c:layout>
              <c:tx>
                <c:rich>
                  <a:bodyPr/>
                  <a:lstStyle/>
                  <a:p>
                    <a:fld id="{F773AE34-71EA-4B81-B2FA-FE036738FC56}" type="PERCENTAGE">
                      <a:rPr lang="ru-RU" sz="14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4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4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 млн.</a:t>
                    </a:r>
                  </a:p>
                  <a:p>
                    <a:endParaRPr lang="ru-RU" sz="14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fld id="{EAFA1C2B-3122-44EA-A0E1-26EE6B632FA2}" type="CATEGORYNAM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48427596746036"/>
                      <c:h val="0.397448386681761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70-4FBE-B596-6ADE7A0B6499}"/>
                </c:ext>
              </c:extLst>
            </c:dLbl>
            <c:dLbl>
              <c:idx val="1"/>
              <c:layout>
                <c:manualLayout>
                  <c:x val="0.18456537445689883"/>
                  <c:y val="-0.23362011369822469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CE5AFB5-3C1D-4406-86A3-A1356DE41380}" type="PERCENTAG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[ПРОЦЕНТ]</a:t>
                    </a:fld>
                    <a:endParaRPr lang="ru-RU" sz="1400" b="0" i="0" u="none" strike="noStrike" kern="1200" baseline="0" dirty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400" b="0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 млн.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endParaRPr lang="ru-RU" dirty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fld id="{6E440243-9B0D-418B-95BE-299AB85D8A1E}" type="CATEGORYNAME">
                      <a:rPr lang="ru-RU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951858392528047"/>
                      <c:h val="0.374994639418587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70-4FBE-B596-6ADE7A0B6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Лист1!$B$1:$B$2</c:f>
              <c:strCache>
                <c:ptCount val="2"/>
                <c:pt idx="0">
                  <c:v>Связаные с незаконной деятельностью</c:v>
                </c:pt>
                <c:pt idx="1">
                  <c:v>Не имеющие отношения к незаконной деятельности</c:v>
                </c:pt>
              </c:strCache>
            </c:strRef>
          </c:cat>
          <c:val>
            <c:numRef>
              <c:f>Лист1!$A$1:$A$2</c:f>
              <c:numCache>
                <c:formatCode>General</c:formatCode>
                <c:ptCount val="2"/>
                <c:pt idx="0">
                  <c:v>24000000</c:v>
                </c:pt>
                <c:pt idx="1">
                  <c:v>72000000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70-4FBE-B596-6ADE7A0B649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A-447A-B349-063779814D64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0A-447A-B349-063779814D64}"/>
              </c:ext>
            </c:extLst>
          </c:dPt>
          <c:dLbls>
            <c:dLbl>
              <c:idx val="0"/>
              <c:layout>
                <c:manualLayout>
                  <c:x val="-0.16565040650406504"/>
                  <c:y val="0.10876676480209356"/>
                </c:manualLayout>
              </c:layout>
              <c:tx>
                <c:rich>
                  <a:bodyPr/>
                  <a:lstStyle/>
                  <a:p>
                    <a:fld id="{AD583552-C70C-40A2-A949-1A5D5510D4EA}" type="PERCENTAG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 млр. $</a:t>
                    </a:r>
                  </a:p>
                  <a:p>
                    <a:fld id="{10DA868C-A111-477E-A72F-7A0A23022209}" type="CATEGORYNAME">
                      <a:rPr lang="ru-RU" sz="1400"/>
                      <a:pPr/>
                      <a:t>[ИМЯ КАТЕГОРИИ]</a:t>
                    </a:fld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2520325203252"/>
                      <c:h val="0.32711808963035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0A-447A-B349-063779814D64}"/>
                </c:ext>
              </c:extLst>
            </c:dLbl>
            <c:dLbl>
              <c:idx val="1"/>
              <c:layout>
                <c:manualLayout>
                  <c:x val="0.14862428781768125"/>
                  <c:y val="-0.2567877003598299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99DD5F5-DCF5-4047-A3C3-0D2447AC52AE}" type="PERCENTAGE">
                      <a:rPr lang="ru-RU"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[ПРОЦЕНТ]</a:t>
                    </a:fld>
                    <a:endParaRPr lang="ru-RU"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/>
                      <a:t>288 млрд.</a:t>
                    </a:r>
                    <a:r>
                      <a:rPr lang="ru-RU" baseline="0"/>
                      <a:t> $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endParaRPr lang="ru-RU" baseline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ysClr val="windowText" lastClr="000000"/>
                        </a:solidFill>
                      </a:defRPr>
                    </a:pPr>
                    <a:fld id="{BB5E4BE2-60EF-43A4-9E52-104E7D6B3464}" type="CATEGORYNAME">
                      <a:rPr lang="ru-RU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sysClr val="windowText" lastClr="000000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0A-447A-B349-063779814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Лист1!$B$1:$B$2</c:f>
              <c:strCache>
                <c:ptCount val="2"/>
                <c:pt idx="0">
                  <c:v>Связаные с незаконной деятельностью</c:v>
                </c:pt>
                <c:pt idx="1">
                  <c:v>Не имеющие отношения к незаконной деятельности</c:v>
                </c:pt>
              </c:strCache>
            </c:strRef>
          </c:cat>
          <c:val>
            <c:numRef>
              <c:f>Лист1!$A$4:$A$5</c:f>
              <c:numCache>
                <c:formatCode>General</c:formatCode>
                <c:ptCount val="2"/>
                <c:pt idx="0">
                  <c:v>72</c:v>
                </c:pt>
                <c:pt idx="1">
                  <c:v>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0A-447A-B349-063779814D6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7463-4268-4B30-AFB6-74C2A49E59FD}" type="datetimeFigureOut">
              <a:rPr lang="ru-RU" smtClean="0"/>
              <a:t>07.04.2018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37773-0614-4ACC-A769-E1D43C572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7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2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0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2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4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93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70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7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8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8E26-4C42-4FAB-93A9-19C7828AC097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2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C759-DD69-442F-9C6E-A710CBCB0D06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5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22F5-1BF9-42F5-AE7F-102F27D6847A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8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E487-45C7-40EA-A393-166795F9C0E7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3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D03-BD13-4CB7-87A8-CF2FB7ED6314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2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10E1-C196-41A2-B5FD-1A7D636CFC38}" type="datetime1">
              <a:rPr lang="ru-RU" smtClean="0"/>
              <a:t>07.04.2018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5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ED6A-4C4F-4EF8-B06D-C9BE0006B549}" type="datetime1">
              <a:rPr lang="ru-RU" smtClean="0"/>
              <a:t>07.04.2018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1DF7-CE18-4E06-9ACC-E83C82A9EBCF}" type="datetime1">
              <a:rPr lang="ru-RU" smtClean="0"/>
              <a:t>07.04.2018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0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DB32-21E3-4EB9-8E98-3C1B8677CAD3}" type="datetime1">
              <a:rPr lang="ru-RU" smtClean="0"/>
              <a:t>07.04.2018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0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97F3-71B2-49DF-9EC5-A5B20BA02461}" type="datetime1">
              <a:rPr lang="ru-RU" smtClean="0"/>
              <a:t>07.04.2018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8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CDE-C0F5-4355-B98F-A66DDC25592D}" type="datetime1">
              <a:rPr lang="ru-RU" smtClean="0"/>
              <a:t>07.04.2018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8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AE06-91B2-4478-87A6-87672928F9A1}" type="datetime1">
              <a:rPr lang="ru-RU" smtClean="0"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F99B-1F31-44AA-854C-E96EDEC2F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60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9272" y="2472531"/>
            <a:ext cx="9938328" cy="1129652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Нейросетевая</a:t>
            </a:r>
            <a:r>
              <a:rPr lang="ru-RU" altLang="ru-RU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модель выявления транзакций незаконных сделок в платежных системах криптовалют</a:t>
            </a:r>
            <a:endParaRPr lang="ru-RU" altLang="ru-RU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8589819" y="4554393"/>
            <a:ext cx="3121891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</a:rPr>
              <a:t>Студента </a:t>
            </a:r>
            <a:r>
              <a:rPr lang="ru-RU" altLang="ru-RU" sz="2000" dirty="0">
                <a:latin typeface="Times New Roman" panose="02020603050405020304" pitchFamily="18" charset="0"/>
              </a:rPr>
              <a:t>1 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курса</a:t>
            </a:r>
          </a:p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</a:rPr>
              <a:t>ОУ </a:t>
            </a:r>
            <a:r>
              <a:rPr lang="ru-RU" altLang="ru-RU" sz="2000" dirty="0">
                <a:latin typeface="Times New Roman" panose="02020603050405020304" pitchFamily="18" charset="0"/>
              </a:rPr>
              <a:t>«Магистр»</a:t>
            </a:r>
          </a:p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</a:rPr>
              <a:t>Жиленкова В. Е.</a:t>
            </a:r>
          </a:p>
          <a:p>
            <a:pPr eaLnBrk="1" hangingPunct="1"/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latin typeface="Times New Roman" panose="02020603050405020304" pitchFamily="18" charset="0"/>
              </a:rPr>
              <a:t>Научный руководитель: </a:t>
            </a: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 smtClean="0">
                <a:latin typeface="Times New Roman" panose="02020603050405020304" pitchFamily="18" charset="0"/>
              </a:rPr>
              <a:t>к.э.н</a:t>
            </a:r>
            <a:r>
              <a:rPr lang="ru-RU" altLang="ru-RU" sz="2000" dirty="0">
                <a:latin typeface="Times New Roman" panose="02020603050405020304" pitchFamily="18" charset="0"/>
              </a:rPr>
              <a:t>., доц. Зайцева Н.В. 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1439863" y="404813"/>
            <a:ext cx="9207501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ДОНЕЦКИЙ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НАЦИОНАЛЬНЫЙ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УНИВЕРСИТЕТ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УЧЕБНО-НАУЧНЫЙ ИНСТИТУТ</a:t>
            </a:r>
          </a:p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«ЭКОНОМИЧЕСКАЯ КИБЕРНЕТИКА»</a:t>
            </a:r>
          </a:p>
        </p:txBody>
      </p:sp>
    </p:spTree>
    <p:extLst>
      <p:ext uri="{BB962C8B-B14F-4D97-AF65-F5344CB8AC3E}">
        <p14:creationId xmlns:p14="http://schemas.microsoft.com/office/powerpoint/2010/main" val="21935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96968"/>
            <a:ext cx="4050144" cy="1259382"/>
          </a:xfrm>
        </p:spPr>
        <p:txBody>
          <a:bodyPr>
            <a:no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Доля пользователей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Bitcoin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связанных с незаконной деятельностью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223920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64677"/>
              </p:ext>
            </p:extLst>
          </p:nvPr>
        </p:nvGraphicFramePr>
        <p:xfrm>
          <a:off x="3275444" y="841860"/>
          <a:ext cx="5442527" cy="426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9385"/>
              </p:ext>
            </p:extLst>
          </p:nvPr>
        </p:nvGraphicFramePr>
        <p:xfrm>
          <a:off x="-1" y="841860"/>
          <a:ext cx="4184073" cy="4267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50144" y="5107354"/>
            <a:ext cx="3916220" cy="1259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Доля транзакций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Bitcoin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вязанных с незаконной деятельностью за год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828396" y="5096968"/>
            <a:ext cx="4073234" cy="1259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Доля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годового объема транзакций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Bitcoin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связанных с незаконной деятельностью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516826"/>
              </p:ext>
            </p:extLst>
          </p:nvPr>
        </p:nvGraphicFramePr>
        <p:xfrm>
          <a:off x="6740813" y="845683"/>
          <a:ext cx="6248400" cy="426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535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032" y="1297853"/>
            <a:ext cx="11055927" cy="47105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ru-RU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: разработка </a:t>
            </a:r>
            <a:r>
              <a:rPr lang="ru-RU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нейросетевой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модели выявления транзакций незаконных сделок в платежных системах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криптовалют на основе методов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проектирования искусственных нейронных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сетей и статистического анализа,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что позволит в значительной степени уменьшить объемы теневого использования криптовалют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ru-RU" sz="2200" i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работы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рассмотрение возможности использования платежных систем криптовалют  для осуществления незаконных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сделок, определение основных отличий транзакций незаконных сделок от обычных транзакций; </a:t>
            </a: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построение</a:t>
            </a:r>
            <a:r>
              <a:rPr lang="uk-UA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нейросетевой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модели выявления транзакций незаконных сделок в ПП «STATISTICA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»;</a:t>
            </a: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–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графическое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изображение нейронной сети распознавания незаконных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сделок.</a:t>
            </a: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  <a:defRPr/>
            </a:pP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914396" y="365125"/>
            <a:ext cx="1036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Характеристики исследования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795" y="5839114"/>
            <a:ext cx="11074399" cy="5172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Диаграмма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процесса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осуществления транзакций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криптовалют в нотации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BPMN 2.0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914396" y="12411"/>
            <a:ext cx="10363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Транзакции незаконных сделок в платежных системах криптовалют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922" y="1196621"/>
            <a:ext cx="7860146" cy="45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267" y="5086493"/>
            <a:ext cx="10939458" cy="729673"/>
          </a:xfrm>
        </p:spPr>
        <p:txBody>
          <a:bodyPr>
            <a:no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Результаты построения искусственной нейронной сети распознавания транзакций незаконных сделок на основании данных системы криптовалюты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Bitcoin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914396" y="365125"/>
            <a:ext cx="10363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нейросетевой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выявления транзакций незаконных сделок в ПП «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" y="2281237"/>
            <a:ext cx="11515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19" y="1316524"/>
            <a:ext cx="11104775" cy="4828473"/>
          </a:xfrm>
          <a:prstGeom prst="rect">
            <a:avLst/>
          </a:prstGeom>
        </p:spPr>
      </p:pic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28687" y="333685"/>
            <a:ext cx="10880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нейронной сети распознавания незаконных сделок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8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395" y="1570182"/>
            <a:ext cx="10439405" cy="47861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на основании анализа явления псевдо анонимности криптовалют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определена возможность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их платежных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систем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для обслуживания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незаконных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сделок, определены основные отличия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транзакций незаконных сделок от обычных транзакций; </a:t>
            </a:r>
            <a:endParaRPr lang="ru-RU" sz="24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на основании методов статистического анализа и проектирования нейронных сетей построена </a:t>
            </a:r>
            <a:r>
              <a:rPr lang="ru-RU" sz="2400" dirty="0" err="1" smtClean="0">
                <a:latin typeface="Times New Roman" pitchFamily="18" charset="0"/>
                <a:cs typeface="Times New Roman" panose="02020603050405020304" pitchFamily="18" charset="0"/>
              </a:rPr>
              <a:t>нейросетевая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 модель выявления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транзакций незаконных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сделок платежных систем криптовалют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в ПП «STATISTICA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», что позволило определить её наиболее эффективную архитектуру;</a:t>
            </a:r>
            <a:endParaRPr lang="ru-RU" sz="24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  <a:defRPr/>
            </a:pP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основании методов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проектирования нейронных сетей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графически изображена схема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нейронной сети распознавания незаконных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сделок платежных систем криптовалют, которая </a:t>
            </a:r>
            <a:r>
              <a:rPr lang="ru-RU" sz="2400" dirty="0">
                <a:latin typeface="Times New Roman" pitchFamily="18" charset="0"/>
                <a:cs typeface="Times New Roman" panose="02020603050405020304" pitchFamily="18" charset="0"/>
              </a:rPr>
              <a:t>имеет вид 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многослойного 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персептрона</a:t>
            </a:r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914396" y="365125"/>
            <a:ext cx="1036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</a:rPr>
              <a:t>РЕЗУЛЬТАТЫ ИССЛЕДОВАНИЯ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91409" y="3058970"/>
            <a:ext cx="9156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D92D-58EC-4D6D-86C8-D5BFB5A76269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2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4351</TotalTime>
  <Words>329</Words>
  <Application>Microsoft Office PowerPoint</Application>
  <PresentationFormat>Широкоэкранный</PresentationFormat>
  <Paragraphs>61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Нейросетевая модель выявления транзакций незаконных сделок в платежных системах криптовалют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«СИСТЕМНЫЙ АНАЛИЗ ОРГАНИЗАЦИИ ДЕЯТЕЛЬНОСТИ ЦЕНТРА УПРАВЛЕНИЯ ВОССТАНОВЛЕНИЕМ ДОНЕЦКОЙ НАРОДНОЙ РЕСПУБЛИКИ»</dc:title>
  <dc:creator>Владислав Жиленков</dc:creator>
  <cp:lastModifiedBy>Владислав Жиленков</cp:lastModifiedBy>
  <cp:revision>73</cp:revision>
  <dcterms:created xsi:type="dcterms:W3CDTF">2016-12-11T18:36:35Z</dcterms:created>
  <dcterms:modified xsi:type="dcterms:W3CDTF">2018-04-08T01:07:18Z</dcterms:modified>
</cp:coreProperties>
</file>